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313" r:id="rId2"/>
    <p:sldId id="392" r:id="rId3"/>
    <p:sldId id="393" r:id="rId4"/>
    <p:sldId id="394" r:id="rId5"/>
    <p:sldId id="400" r:id="rId6"/>
    <p:sldId id="396" r:id="rId7"/>
    <p:sldId id="395" r:id="rId8"/>
    <p:sldId id="401" r:id="rId9"/>
    <p:sldId id="402" r:id="rId10"/>
    <p:sldId id="403" r:id="rId11"/>
    <p:sldId id="404" r:id="rId12"/>
    <p:sldId id="406" r:id="rId13"/>
    <p:sldId id="407" r:id="rId14"/>
    <p:sldId id="409" r:id="rId15"/>
    <p:sldId id="410" r:id="rId16"/>
    <p:sldId id="411" r:id="rId17"/>
    <p:sldId id="405" r:id="rId18"/>
    <p:sldId id="412" r:id="rId19"/>
    <p:sldId id="399" r:id="rId20"/>
  </p:sldIdLst>
  <p:sldSz cx="9144000" cy="5715000" type="screen16x10"/>
  <p:notesSz cx="6794500" cy="9931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7">
          <p15:clr>
            <a:srgbClr val="A4A3A4"/>
          </p15:clr>
        </p15:guide>
        <p15:guide id="2" orient="horz" pos="3070">
          <p15:clr>
            <a:srgbClr val="A4A3A4"/>
          </p15:clr>
        </p15:guide>
        <p15:guide id="3" pos="295">
          <p15:clr>
            <a:srgbClr val="A4A3A4"/>
          </p15:clr>
        </p15:guide>
        <p15:guide id="4" pos="546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siris Valdez Banda" initials="OVB" lastIdx="1" clrIdx="0">
    <p:extLst>
      <p:ext uri="{19B8F6BF-5375-455C-9EA6-DF929625EA0E}">
        <p15:presenceInfo xmlns:p15="http://schemas.microsoft.com/office/powerpoint/2012/main" userId="a932fc42dc61388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BB16A3"/>
    <a:srgbClr val="EF3340"/>
    <a:srgbClr val="FFCD00"/>
    <a:srgbClr val="005EB8"/>
    <a:srgbClr val="FFCDB8"/>
    <a:srgbClr val="FFCF06"/>
    <a:srgbClr val="F8C704"/>
    <a:srgbClr val="EFC002"/>
    <a:srgbClr val="00A8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42" autoAdjust="0"/>
    <p:restoredTop sz="93357" autoAdjust="0"/>
  </p:normalViewPr>
  <p:slideViewPr>
    <p:cSldViewPr snapToObjects="1">
      <p:cViewPr varScale="1">
        <p:scale>
          <a:sx n="145" d="100"/>
          <a:sy n="145" d="100"/>
        </p:scale>
        <p:origin x="834" y="120"/>
      </p:cViewPr>
      <p:guideLst>
        <p:guide orient="horz" pos="167"/>
        <p:guide orient="horz" pos="3070"/>
        <p:guide pos="295"/>
        <p:guide pos="54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4" d="100"/>
        <a:sy n="18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02-11T15:01:02.209" idx="1">
    <p:pos x="10" y="10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39D04D9-2D90-E741-8C77-A958108973E5}" type="datetimeFigureOut">
              <a:rPr lang="en-US"/>
              <a:pPr>
                <a:defRPr/>
              </a:pPr>
              <a:t>5/16/2016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81337A6-C487-9645-B543-6BBD05A1D191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2453935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FE7B0BA-8FA8-3A4A-9820-CF1299A8B616}" type="datetime1">
              <a:rPr lang="fi-FI"/>
              <a:pPr>
                <a:defRPr/>
              </a:pPr>
              <a:t>16.5.2016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744538"/>
            <a:ext cx="59563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i-FI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noProof="0"/>
              <a:t>Click to edit Master text styles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  <a:p>
            <a:pPr lvl="3"/>
            <a:r>
              <a:rPr lang="fi-FI" noProof="0"/>
              <a:t>Fourth level</a:t>
            </a:r>
          </a:p>
          <a:p>
            <a:pPr lvl="4"/>
            <a:r>
              <a:rPr lang="fi-FI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66A5FF2-0573-2649-A39A-26FA52E05379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9729138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1" i="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International Petroleum </a:t>
            </a:r>
            <a:r>
              <a:rPr lang="fr-FR" sz="1200" b="1" i="0" kern="1200" dirty="0" err="1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Industry</a:t>
            </a:r>
            <a:r>
              <a:rPr lang="fr-FR" sz="1200" b="1" i="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 </a:t>
            </a:r>
            <a:r>
              <a:rPr lang="fr-FR" sz="1200" b="1" i="0" kern="1200" dirty="0" err="1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Environmental</a:t>
            </a:r>
            <a:r>
              <a:rPr lang="fr-FR" sz="1200" b="1" i="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 Conservation Association</a:t>
            </a:r>
          </a:p>
          <a:p>
            <a:r>
              <a:rPr lang="fr-FR" sz="1200" b="1" i="0" kern="1200" dirty="0" err="1">
                <a:solidFill>
                  <a:schemeClr val="tx1"/>
                </a:solidFill>
                <a:effectLst/>
                <a:latin typeface="+mn-lt"/>
                <a:ea typeface="ＭＳ Ｐゴシック" charset="-128"/>
              </a:rPr>
              <a:t>Finnish</a:t>
            </a:r>
            <a:r>
              <a:rPr lang="fr-FR" sz="1200" b="1" i="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</a:rPr>
              <a:t> </a:t>
            </a:r>
            <a:r>
              <a:rPr lang="fr-FR" sz="1200" b="1" i="0" kern="1200" dirty="0" err="1">
                <a:solidFill>
                  <a:schemeClr val="tx1"/>
                </a:solidFill>
                <a:effectLst/>
                <a:latin typeface="+mn-lt"/>
                <a:ea typeface="ＭＳ Ｐゴシック" charset="-128"/>
              </a:rPr>
              <a:t>Environment</a:t>
            </a:r>
            <a:r>
              <a:rPr lang="fr-FR" sz="1200" b="1" i="0" kern="1200" baseline="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</a:rPr>
              <a:t> Institute</a:t>
            </a:r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6A5FF2-0573-2649-A39A-26FA52E05379}" type="slidenum">
              <a:rPr lang="fi-FI" smtClean="0"/>
              <a:pPr>
                <a:defRPr/>
              </a:pPr>
              <a:t>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33664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Winter navigation risks and oil contingency plan</a:t>
            </a:r>
          </a:p>
          <a:p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systematic consideration of the uncertainties (U) regarding the occurrence of events (A) and their consequences (C), in light of available background knowledge (BK) </a:t>
            </a:r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6A5FF2-0573-2649-A39A-26FA52E05379}" type="slidenum">
              <a:rPr lang="fi-FI" smtClean="0"/>
              <a:pPr>
                <a:defRPr/>
              </a:pPr>
              <a:t>12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40765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468313" y="1417341"/>
            <a:ext cx="8207375" cy="295232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68314" y="4429748"/>
            <a:ext cx="5495420" cy="660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subtitle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pic>
        <p:nvPicPr>
          <p:cNvPr id="8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" y="0"/>
            <a:ext cx="1960563" cy="160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106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ith BG image"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68313" y="1417636"/>
            <a:ext cx="8207375" cy="2952032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68314" y="4429748"/>
            <a:ext cx="5495420" cy="660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subtitle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" y="0"/>
            <a:ext cx="1960563" cy="160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22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468312" y="1418400"/>
            <a:ext cx="8208000" cy="2952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tx2"/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468314" y="4429748"/>
            <a:ext cx="5388448" cy="660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subtitle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pic>
        <p:nvPicPr>
          <p:cNvPr id="5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" y="0"/>
            <a:ext cx="1960563" cy="160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277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468313" y="1657740"/>
            <a:ext cx="3319477" cy="269408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6000" b="1" spc="-200">
                <a:solidFill>
                  <a:schemeClr val="tx2"/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468313" y="4531740"/>
            <a:ext cx="3319477" cy="486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1600" i="1">
                <a:solidFill>
                  <a:srgbClr val="928B81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subtitle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262" y="150000"/>
            <a:ext cx="4629692" cy="5415000"/>
          </a:xfrm>
          <a:prstGeom prst="rect">
            <a:avLst/>
          </a:prstGeom>
        </p:spPr>
        <p:txBody>
          <a:bodyPr vert="horz"/>
          <a:lstStyle/>
          <a:p>
            <a:pPr lvl="0"/>
            <a:endParaRPr lang="fi-FI" noProof="0"/>
          </a:p>
        </p:txBody>
      </p:sp>
      <p:pic>
        <p:nvPicPr>
          <p:cNvPr id="6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" y="0"/>
            <a:ext cx="1960563" cy="160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45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468313" y="1593555"/>
            <a:ext cx="8207375" cy="219666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200" b="1" spc="-200">
                <a:solidFill>
                  <a:schemeClr val="bg1"/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cxnSp>
        <p:nvCxnSpPr>
          <p:cNvPr id="7" name="Straight Connector 4"/>
          <p:cNvCxnSpPr/>
          <p:nvPr userDrawn="1"/>
        </p:nvCxnSpPr>
        <p:spPr>
          <a:xfrm>
            <a:off x="468313" y="4873625"/>
            <a:ext cx="8207375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0" y="4712400"/>
            <a:ext cx="2473801" cy="9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7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8313" y="265113"/>
            <a:ext cx="8207375" cy="9964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tx2"/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10" name="Content Placeholder 10"/>
          <p:cNvSpPr>
            <a:spLocks noGrp="1"/>
          </p:cNvSpPr>
          <p:nvPr>
            <p:ph sz="quarter" idx="14"/>
          </p:nvPr>
        </p:nvSpPr>
        <p:spPr>
          <a:xfrm>
            <a:off x="468314" y="1261611"/>
            <a:ext cx="8207374" cy="333608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BB682-87B2-4236-AF78-B49807E7713E}" type="datetime1">
              <a:rPr lang="fi-FI" smtClean="0"/>
              <a:t>16.5.2016</a:t>
            </a:fld>
            <a:endParaRPr lang="fi-FI"/>
          </a:p>
        </p:txBody>
      </p:sp>
      <p:sp>
        <p:nvSpPr>
          <p:cNvPr id="7" name="Footer Placeholder 13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8" name="Slide Number Placeholder 1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FD4B7-1CC6-864B-A72A-C978B70BBA9B}" type="slidenum">
              <a:rPr lang="fi-FI"/>
              <a:pPr>
                <a:defRPr/>
              </a:pPr>
              <a:t>‹#›</a:t>
            </a:fld>
            <a:endParaRPr lang="fi-FI"/>
          </a:p>
        </p:txBody>
      </p:sp>
      <p:cxnSp>
        <p:nvCxnSpPr>
          <p:cNvPr id="12" name="Straight Connector 4"/>
          <p:cNvCxnSpPr/>
          <p:nvPr userDrawn="1"/>
        </p:nvCxnSpPr>
        <p:spPr>
          <a:xfrm>
            <a:off x="468313" y="4873007"/>
            <a:ext cx="8207375" cy="0"/>
          </a:xfrm>
          <a:prstGeom prst="line">
            <a:avLst/>
          </a:prstGeom>
          <a:ln w="1270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0" y="4712400"/>
            <a:ext cx="2473800" cy="9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708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463308" y="265113"/>
            <a:ext cx="8212380" cy="99649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85000"/>
              </a:lnSpc>
              <a:defRPr sz="3600" b="1" spc="-100">
                <a:solidFill>
                  <a:schemeClr val="tx2"/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3308" y="1261611"/>
            <a:ext cx="3988079" cy="333608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40" name="Content Placeholder 10"/>
          <p:cNvSpPr>
            <a:spLocks noGrp="1"/>
          </p:cNvSpPr>
          <p:nvPr>
            <p:ph sz="quarter" idx="18"/>
          </p:nvPr>
        </p:nvSpPr>
        <p:spPr>
          <a:xfrm>
            <a:off x="4687609" y="1261611"/>
            <a:ext cx="3988079" cy="333608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100" b="1">
                <a:latin typeface="+mj-lt"/>
              </a:defRPr>
            </a:lvl1pPr>
            <a:lvl2pPr marL="237600" indent="-212400">
              <a:buFont typeface="Arial"/>
              <a:buChar char="•"/>
              <a:defRPr sz="2000">
                <a:latin typeface="Georgia"/>
              </a:defRPr>
            </a:lvl2pPr>
            <a:lvl3pPr marL="460800" indent="-230400">
              <a:buFont typeface="Lucida Grande"/>
              <a:buChar char="-"/>
              <a:defRPr sz="1600" i="1">
                <a:latin typeface="Georgia"/>
                <a:cs typeface="Georgia"/>
              </a:defRPr>
            </a:lvl3pPr>
            <a:lvl4pPr marL="792000" indent="-194400">
              <a:buFont typeface="Arial"/>
              <a:buChar char="•"/>
              <a:defRPr sz="1400" baseline="0">
                <a:latin typeface="Georgia"/>
              </a:defRPr>
            </a:lvl4pPr>
            <a:lvl5pPr marL="1087200" indent="-228600">
              <a:buFont typeface="Courier New"/>
              <a:buChar char="o"/>
              <a:defRPr sz="1300" baseline="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7" name="Date Placeholder 10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F12C3-4421-43A0-8844-8188FCFDF52F}" type="datetime1">
              <a:rPr lang="fi-FI" smtClean="0"/>
              <a:t>16.5.2016</a:t>
            </a:fld>
            <a:endParaRPr lang="fi-FI"/>
          </a:p>
        </p:txBody>
      </p:sp>
      <p:sp>
        <p:nvSpPr>
          <p:cNvPr id="8" name="Footer Placeholder 11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9" name="Slide Number Placeholder 1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9A8AE-7274-0C4A-AB42-92022833E6E2}" type="slidenum">
              <a:rPr lang="fi-FI"/>
              <a:pPr>
                <a:defRPr/>
              </a:pPr>
              <a:t>‹#›</a:t>
            </a:fld>
            <a:endParaRPr lang="fi-FI"/>
          </a:p>
        </p:txBody>
      </p:sp>
      <p:cxnSp>
        <p:nvCxnSpPr>
          <p:cNvPr id="13" name="Straight Connector 4"/>
          <p:cNvCxnSpPr/>
          <p:nvPr userDrawn="1"/>
        </p:nvCxnSpPr>
        <p:spPr>
          <a:xfrm>
            <a:off x="468313" y="4873007"/>
            <a:ext cx="8207375" cy="0"/>
          </a:xfrm>
          <a:prstGeom prst="line">
            <a:avLst/>
          </a:prstGeom>
          <a:ln w="1270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0" y="4712400"/>
            <a:ext cx="2473800" cy="9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082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5056956" y="5017740"/>
            <a:ext cx="3619500" cy="132292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"/>
          </p:nvPr>
        </p:nvSpPr>
        <p:spPr>
          <a:xfrm>
            <a:off x="5056956" y="5150032"/>
            <a:ext cx="3619500" cy="154782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520173-7D7F-4FBC-A781-33E654CAA422}" type="datetime1">
              <a:rPr lang="fi-FI" smtClean="0"/>
              <a:t>16.5.2016</a:t>
            </a:fld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5056956" y="5304814"/>
            <a:ext cx="3619500" cy="134938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5BCDE0-955E-2A43-932A-046BF80DB991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7" r:id="rId1"/>
    <p:sldLayoutId id="2147484751" r:id="rId2"/>
    <p:sldLayoutId id="2147484753" r:id="rId3"/>
    <p:sldLayoutId id="2147484756" r:id="rId4"/>
    <p:sldLayoutId id="2147484759" r:id="rId5"/>
    <p:sldLayoutId id="2147484762" r:id="rId6"/>
    <p:sldLayoutId id="2147484765" r:id="rId7"/>
  </p:sldLayoutIdLst>
  <p:hf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pitchFamily="34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2.jp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gif"/><Relationship Id="rId9" Type="http://schemas.openxmlformats.org/officeDocument/2006/relationships/comments" Target="../comments/commen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468313" y="4225652"/>
            <a:ext cx="8207375" cy="792088"/>
          </a:xfrm>
        </p:spPr>
        <p:txBody>
          <a:bodyPr/>
          <a:lstStyle/>
          <a:p>
            <a:pPr algn="ctr"/>
            <a:r>
              <a:rPr lang="en-US" sz="4400" dirty="0"/>
              <a:t>Strategic and operational risk management for wintertime maritime transportation system</a:t>
            </a:r>
            <a:br>
              <a:rPr lang="en-US" sz="4400" dirty="0"/>
            </a:br>
            <a:r>
              <a:rPr lang="en-US" sz="4400" dirty="0"/>
              <a:t>“STORMWINDS”</a:t>
            </a:r>
            <a:br>
              <a:rPr lang="en-US" sz="4400" dirty="0"/>
            </a:br>
            <a:br>
              <a:rPr lang="en-US" sz="4400" dirty="0"/>
            </a:br>
            <a:r>
              <a:rPr lang="en-US" sz="2800" dirty="0"/>
              <a:t>Osiris Valdez Banda, Floris Goerlandt and Pentti Kujala</a:t>
            </a:r>
            <a:br>
              <a:rPr lang="en-US" sz="2800" dirty="0"/>
            </a:br>
            <a:br>
              <a:rPr lang="en-US" sz="2800" baseline="30000" dirty="0"/>
            </a:br>
            <a:r>
              <a:rPr lang="en-US" sz="2000" b="0" dirty="0"/>
              <a:t>Aalto University, Research Group on Maritime Risk and Safety, Finland</a:t>
            </a:r>
            <a:endParaRPr lang="fi-FI" sz="2400" b="0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468314" y="4933804"/>
            <a:ext cx="8207374" cy="660000"/>
          </a:xfrm>
        </p:spPr>
        <p:txBody>
          <a:bodyPr>
            <a:normAutofit/>
          </a:bodyPr>
          <a:lstStyle/>
          <a:p>
            <a:pPr algn="ctr"/>
            <a:endParaRPr lang="fi-FI" dirty="0"/>
          </a:p>
          <a:p>
            <a:endParaRPr lang="fi-FI" dirty="0"/>
          </a:p>
        </p:txBody>
      </p:sp>
      <p:grpSp>
        <p:nvGrpSpPr>
          <p:cNvPr id="4" name="Group 43"/>
          <p:cNvGrpSpPr>
            <a:grpSpLocks noChangeAspect="1"/>
          </p:cNvGrpSpPr>
          <p:nvPr/>
        </p:nvGrpSpPr>
        <p:grpSpPr bwMode="auto">
          <a:xfrm>
            <a:off x="4530818" y="409228"/>
            <a:ext cx="4160886" cy="777375"/>
            <a:chOff x="22480216" y="39630385"/>
            <a:chExt cx="6008840" cy="1147734"/>
          </a:xfrm>
        </p:grpSpPr>
        <p:pic>
          <p:nvPicPr>
            <p:cNvPr id="5" name="Picture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117" y="39630385"/>
              <a:ext cx="4104939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80216" y="39630385"/>
              <a:ext cx="1733765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19641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i-FI" dirty="0"/>
              <a:t>The STORMWINDS objective</a:t>
            </a:r>
            <a:endParaRPr lang="en-US" dirty="0"/>
          </a:p>
        </p:txBody>
      </p:sp>
      <p:grpSp>
        <p:nvGrpSpPr>
          <p:cNvPr id="9" name="Group 43"/>
          <p:cNvGrpSpPr>
            <a:grpSpLocks noChangeAspect="1"/>
          </p:cNvGrpSpPr>
          <p:nvPr/>
        </p:nvGrpSpPr>
        <p:grpSpPr bwMode="auto">
          <a:xfrm>
            <a:off x="6108706" y="4914413"/>
            <a:ext cx="2480164" cy="463367"/>
            <a:chOff x="22480216" y="39630385"/>
            <a:chExt cx="6008840" cy="1147734"/>
          </a:xfrm>
        </p:grpSpPr>
        <p:pic>
          <p:nvPicPr>
            <p:cNvPr id="11" name="Picture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117" y="39630385"/>
              <a:ext cx="4104939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80216" y="39630385"/>
              <a:ext cx="1733765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251520" y="1057300"/>
            <a:ext cx="8640960" cy="289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The detailed objectives related to the second main objective (</a:t>
            </a:r>
            <a:r>
              <a:rPr lang="en-US" sz="2400" i="1" dirty="0"/>
              <a:t>enhance environmental emergency and response capabilities</a:t>
            </a:r>
            <a:r>
              <a:rPr lang="en-US" sz="2400" dirty="0"/>
              <a:t>) are: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en-US" sz="2400" dirty="0"/>
              <a:t>Develop novel and improved operational situational awareness tools, supporting emergency response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en-US" sz="2400" dirty="0"/>
              <a:t>Develop a risk-informed pollution response fleet management model for wintertime conditions.</a:t>
            </a:r>
            <a:endParaRPr lang="fi-FI" sz="2400" b="1" dirty="0"/>
          </a:p>
        </p:txBody>
      </p:sp>
    </p:spTree>
    <p:extLst>
      <p:ext uri="{BB962C8B-B14F-4D97-AF65-F5344CB8AC3E}">
        <p14:creationId xmlns:p14="http://schemas.microsoft.com/office/powerpoint/2010/main" val="1841770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i-FI" dirty="0"/>
              <a:t>The STORMWINDS objective</a:t>
            </a:r>
            <a:endParaRPr lang="en-US" dirty="0"/>
          </a:p>
        </p:txBody>
      </p:sp>
      <p:grpSp>
        <p:nvGrpSpPr>
          <p:cNvPr id="9" name="Group 43"/>
          <p:cNvGrpSpPr>
            <a:grpSpLocks noChangeAspect="1"/>
          </p:cNvGrpSpPr>
          <p:nvPr/>
        </p:nvGrpSpPr>
        <p:grpSpPr bwMode="auto">
          <a:xfrm>
            <a:off x="6108706" y="4914413"/>
            <a:ext cx="2480164" cy="463367"/>
            <a:chOff x="22480216" y="39630385"/>
            <a:chExt cx="6008840" cy="1147734"/>
          </a:xfrm>
        </p:grpSpPr>
        <p:pic>
          <p:nvPicPr>
            <p:cNvPr id="11" name="Picture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117" y="39630385"/>
              <a:ext cx="4104939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80216" y="39630385"/>
              <a:ext cx="1733765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251520" y="1057300"/>
            <a:ext cx="8640960" cy="289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The detailed objectives related to the third main objective (</a:t>
            </a:r>
            <a:r>
              <a:rPr lang="en-US" sz="2400" i="1" dirty="0"/>
              <a:t>advance the state-of-art in e-Navigation technologies</a:t>
            </a:r>
            <a:r>
              <a:rPr lang="fi-FI" sz="2400" dirty="0"/>
              <a:t>) </a:t>
            </a:r>
            <a:r>
              <a:rPr lang="en-US" sz="2400" dirty="0"/>
              <a:t>are: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en-US" sz="2400" dirty="0"/>
              <a:t>Develop methods for ship routing in complex, dynamic ice, enhancing maritime safety and efficiency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en-US" sz="2400" dirty="0"/>
              <a:t>Enhance situational awareness in ice navigation by developing a method to evaluate Synthetic Aperture Radar (SAR) images in terms of ship performance.</a:t>
            </a:r>
            <a:endParaRPr lang="fi-FI" sz="2400" b="1" dirty="0"/>
          </a:p>
        </p:txBody>
      </p:sp>
    </p:spTree>
    <p:extLst>
      <p:ext uri="{BB962C8B-B14F-4D97-AF65-F5344CB8AC3E}">
        <p14:creationId xmlns:p14="http://schemas.microsoft.com/office/powerpoint/2010/main" val="1566371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The link to previous research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fld id="{24CBB682-87B2-4236-AF78-B49807E7713E}" type="datetime1">
              <a:rPr lang="fi-FI" smtClean="0"/>
              <a:t>16.5.2016</a:t>
            </a:fld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49EFD4B7-1CC6-864B-A72A-C978B70BBA9B}" type="slidenum">
              <a:rPr lang="fi-FI" smtClean="0"/>
              <a:pPr>
                <a:defRPr/>
              </a:pPr>
              <a:t>12</a:t>
            </a:fld>
            <a:endParaRPr lang="fi-FI"/>
          </a:p>
        </p:txBody>
      </p:sp>
      <p:pic>
        <p:nvPicPr>
          <p:cNvPr id="6" name="Content Placeholder 5"/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985293"/>
            <a:ext cx="4680519" cy="361210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6948264" y="985293"/>
            <a:ext cx="28803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i-FI" sz="2800" b="1" dirty="0"/>
              <a:t>*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63888" y="4945732"/>
            <a:ext cx="460851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i-FI" sz="1000" b="1" dirty="0"/>
              <a:t>* Risk management model of winter navigation operations (WINOIL Project)</a:t>
            </a:r>
          </a:p>
        </p:txBody>
      </p:sp>
    </p:spTree>
    <p:extLst>
      <p:ext uri="{BB962C8B-B14F-4D97-AF65-F5344CB8AC3E}">
        <p14:creationId xmlns:p14="http://schemas.microsoft.com/office/powerpoint/2010/main" val="761669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The link to previous research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fld id="{24CBB682-87B2-4236-AF78-B49807E7713E}" type="datetime1">
              <a:rPr lang="fi-FI" smtClean="0"/>
              <a:t>16.5.2016</a:t>
            </a:fld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49EFD4B7-1CC6-864B-A72A-C978B70BBA9B}" type="slidenum">
              <a:rPr lang="fi-FI" smtClean="0"/>
              <a:pPr>
                <a:defRPr/>
              </a:pPr>
              <a:t>13</a:t>
            </a:fld>
            <a:endParaRPr lang="fi-FI"/>
          </a:p>
        </p:txBody>
      </p:sp>
      <p:pic>
        <p:nvPicPr>
          <p:cNvPr id="8" name="Content Placeholder 7"/>
          <p:cNvPicPr>
            <a:picLocks noGrp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5293"/>
            <a:ext cx="2853289" cy="2171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/>
          <p:nvPr/>
        </p:nvPicPr>
        <p:blipFill>
          <a:blip r:embed="rId3"/>
          <a:stretch>
            <a:fillRect/>
          </a:stretch>
        </p:blipFill>
        <p:spPr>
          <a:xfrm>
            <a:off x="3203847" y="1192530"/>
            <a:ext cx="5688633" cy="332994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3203847" y="1057300"/>
            <a:ext cx="5760641" cy="3486761"/>
            <a:chOff x="0" y="0"/>
            <a:chExt cx="6217285" cy="337329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6216649" cy="634621"/>
            </a:xfrm>
            <a:prstGeom prst="rect">
              <a:avLst/>
            </a:prstGeom>
            <a:solidFill>
              <a:srgbClr val="00B0F0">
                <a:alpha val="30000"/>
              </a:srgb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800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Risk Control Options (2.4)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723900"/>
              <a:ext cx="6216649" cy="832513"/>
            </a:xfrm>
            <a:prstGeom prst="rect">
              <a:avLst/>
            </a:prstGeom>
            <a:solidFill>
              <a:srgbClr val="0070C0">
                <a:alpha val="20000"/>
              </a:srgb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400" b="1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400" b="1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en-US" sz="400" b="1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en-US" sz="400" b="1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en-US" sz="800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en-US" sz="800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Human factor (2.3.6)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0" y="1847850"/>
              <a:ext cx="2726055" cy="1521603"/>
            </a:xfrm>
            <a:prstGeom prst="rect">
              <a:avLst/>
            </a:prstGeom>
            <a:solidFill>
              <a:schemeClr val="accent2">
                <a:alpha val="3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6000"/>
                </a:lnSpc>
                <a:spcAft>
                  <a:spcPts val="800"/>
                </a:spcAft>
              </a:pPr>
              <a:r>
                <a:rPr lang="en-GB" sz="800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*Operational characteristics of ship independent navigation (2.3.5)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943225" y="1847850"/>
              <a:ext cx="1499759" cy="347649"/>
            </a:xfrm>
            <a:prstGeom prst="rect">
              <a:avLst/>
            </a:prstGeom>
            <a:solidFill>
              <a:srgbClr val="FFC000">
                <a:alpha val="4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6000"/>
                </a:lnSpc>
                <a:spcAft>
                  <a:spcPts val="800"/>
                </a:spcAft>
              </a:pPr>
              <a:r>
                <a:rPr lang="en-GB" sz="800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Ice conditions (2.3.3)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114925" y="1745716"/>
              <a:ext cx="1100048" cy="413887"/>
            </a:xfrm>
            <a:prstGeom prst="rect">
              <a:avLst/>
            </a:prstGeom>
            <a:solidFill>
              <a:srgbClr val="C0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36000" tIns="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06000"/>
                </a:lnSpc>
                <a:spcAft>
                  <a:spcPts val="800"/>
                </a:spcAft>
              </a:pPr>
              <a:r>
                <a:rPr lang="en-GB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r">
                <a:lnSpc>
                  <a:spcPct val="106000"/>
                </a:lnSpc>
                <a:spcAft>
                  <a:spcPts val="800"/>
                </a:spcAft>
              </a:pPr>
              <a:r>
                <a:rPr lang="en-GB" sz="800" kern="1200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Risk of collision (2.3.7)</a:t>
              </a:r>
              <a:endParaRPr lang="fi-FI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943225" y="2286000"/>
              <a:ext cx="3274060" cy="477671"/>
            </a:xfrm>
            <a:prstGeom prst="rect">
              <a:avLst/>
            </a:prstGeom>
            <a:solidFill>
              <a:schemeClr val="bg1">
                <a:lumMod val="65000"/>
                <a:alpha val="3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en-GB" sz="400" b="1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r">
                <a:lnSpc>
                  <a:spcPct val="107000"/>
                </a:lnSpc>
                <a:spcAft>
                  <a:spcPts val="0"/>
                </a:spcAft>
              </a:pPr>
              <a:r>
                <a:rPr lang="en-GB" sz="400" b="1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r">
                <a:lnSpc>
                  <a:spcPct val="107000"/>
                </a:lnSpc>
                <a:spcAft>
                  <a:spcPts val="0"/>
                </a:spcAft>
              </a:pPr>
              <a:r>
                <a:rPr lang="en-GB" sz="400" b="1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r">
                <a:lnSpc>
                  <a:spcPct val="107000"/>
                </a:lnSpc>
                <a:spcAft>
                  <a:spcPts val="0"/>
                </a:spcAft>
              </a:pPr>
              <a:r>
                <a:rPr lang="en-GB" sz="800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r">
                <a:lnSpc>
                  <a:spcPct val="107000"/>
                </a:lnSpc>
                <a:spcAft>
                  <a:spcPts val="0"/>
                </a:spcAft>
              </a:pPr>
              <a:r>
                <a:rPr lang="en-GB" sz="800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Risk of oil spill (2.3.8)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962400" y="2800350"/>
              <a:ext cx="1907387" cy="572940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36000" tIns="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GB" sz="400" b="1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en-GB" sz="400" b="1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en-GB" sz="400" b="1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en-GB" sz="400" b="1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en-GB" sz="400" b="1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en-GB" sz="800" kern="120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Traffic conditions (2.3.4)</a:t>
              </a:r>
              <a:endParaRPr lang="fi-FI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19560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8313" y="121196"/>
            <a:ext cx="8207375" cy="996498"/>
          </a:xfrm>
        </p:spPr>
        <p:txBody>
          <a:bodyPr/>
          <a:lstStyle/>
          <a:p>
            <a:r>
              <a:rPr lang="fi-FI" dirty="0"/>
              <a:t>Link to previous research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263832777"/>
              </p:ext>
            </p:extLst>
          </p:nvPr>
        </p:nvGraphicFramePr>
        <p:xfrm>
          <a:off x="107504" y="644280"/>
          <a:ext cx="3816425" cy="15651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0003">
                  <a:extLst>
                    <a:ext uri="{9D8B030D-6E8A-4147-A177-3AD203B41FA5}">
                      <a16:colId xmlns:a16="http://schemas.microsoft.com/office/drawing/2014/main" val="3813340521"/>
                    </a:ext>
                  </a:extLst>
                </a:gridCol>
                <a:gridCol w="735468">
                  <a:extLst>
                    <a:ext uri="{9D8B030D-6E8A-4147-A177-3AD203B41FA5}">
                      <a16:colId xmlns:a16="http://schemas.microsoft.com/office/drawing/2014/main" val="2794737007"/>
                    </a:ext>
                  </a:extLst>
                </a:gridCol>
                <a:gridCol w="730318">
                  <a:extLst>
                    <a:ext uri="{9D8B030D-6E8A-4147-A177-3AD203B41FA5}">
                      <a16:colId xmlns:a16="http://schemas.microsoft.com/office/drawing/2014/main" val="3814222867"/>
                    </a:ext>
                  </a:extLst>
                </a:gridCol>
                <a:gridCol w="730318">
                  <a:extLst>
                    <a:ext uri="{9D8B030D-6E8A-4147-A177-3AD203B41FA5}">
                      <a16:colId xmlns:a16="http://schemas.microsoft.com/office/drawing/2014/main" val="3180153474"/>
                    </a:ext>
                  </a:extLst>
                </a:gridCol>
                <a:gridCol w="730318">
                  <a:extLst>
                    <a:ext uri="{9D8B030D-6E8A-4147-A177-3AD203B41FA5}">
                      <a16:colId xmlns:a16="http://schemas.microsoft.com/office/drawing/2014/main" val="1746035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Oil spill in tons</a:t>
                      </a:r>
                      <a:endParaRPr lang="fi-FI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Probability by operation*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878207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C00000"/>
                          </a:solidFill>
                          <a:effectLst/>
                        </a:rPr>
                        <a:t>Independent navigation*</a:t>
                      </a:r>
                      <a:endParaRPr lang="fi-FI" sz="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C00000"/>
                          </a:solidFill>
                          <a:effectLst/>
                        </a:rPr>
                        <a:t>Convoy</a:t>
                      </a:r>
                      <a:endParaRPr lang="fi-FI" sz="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Towing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Cutting loose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34386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Tankers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758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1 - 1000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0.002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0.001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1.0E-05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1.2E-05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28548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1000 - 5000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0.005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0.002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1.02E-05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8330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5000 - 15000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0.004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0.002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6.6E-05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47350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&gt; 15000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0.003</a:t>
                      </a:r>
                      <a:endParaRPr lang="fi-FI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0.003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93684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Bunkers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fi-FI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96869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1 - 1000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0.002</a:t>
                      </a:r>
                      <a:endParaRPr lang="fi-FI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0.002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9.4E-05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5.7E-04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20838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1000 - 5000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0.005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0.005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8.4E-05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9.0E-05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77116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&gt; 5000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0.001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0.001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8.4E-05</a:t>
                      </a:r>
                      <a:endParaRPr lang="fi-FI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7.2E-06</a:t>
                      </a:r>
                      <a:endParaRPr lang="fi-FI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9865663"/>
                  </a:ext>
                </a:extLst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fld id="{24CBB682-87B2-4236-AF78-B49807E7713E}" type="datetime1">
              <a:rPr lang="fi-FI" smtClean="0"/>
              <a:t>16.5.2016</a:t>
            </a:fld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49EFD4B7-1CC6-864B-A72A-C978B70BBA9B}" type="slidenum">
              <a:rPr lang="fi-FI" smtClean="0"/>
              <a:pPr>
                <a:defRPr/>
              </a:pPr>
              <a:t>14</a:t>
            </a:fld>
            <a:endParaRPr lang="fi-FI"/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1636444"/>
              </p:ext>
            </p:extLst>
          </p:nvPr>
        </p:nvGraphicFramePr>
        <p:xfrm>
          <a:off x="1763688" y="2257622"/>
          <a:ext cx="7272810" cy="27766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88986">
                  <a:extLst>
                    <a:ext uri="{9D8B030D-6E8A-4147-A177-3AD203B41FA5}">
                      <a16:colId xmlns:a16="http://schemas.microsoft.com/office/drawing/2014/main" val="41143485"/>
                    </a:ext>
                  </a:extLst>
                </a:gridCol>
                <a:gridCol w="510478">
                  <a:extLst>
                    <a:ext uri="{9D8B030D-6E8A-4147-A177-3AD203B41FA5}">
                      <a16:colId xmlns:a16="http://schemas.microsoft.com/office/drawing/2014/main" val="3251535059"/>
                    </a:ext>
                  </a:extLst>
                </a:gridCol>
                <a:gridCol w="510478">
                  <a:extLst>
                    <a:ext uri="{9D8B030D-6E8A-4147-A177-3AD203B41FA5}">
                      <a16:colId xmlns:a16="http://schemas.microsoft.com/office/drawing/2014/main" val="2717693883"/>
                    </a:ext>
                  </a:extLst>
                </a:gridCol>
                <a:gridCol w="510478">
                  <a:extLst>
                    <a:ext uri="{9D8B030D-6E8A-4147-A177-3AD203B41FA5}">
                      <a16:colId xmlns:a16="http://schemas.microsoft.com/office/drawing/2014/main" val="3278878745"/>
                    </a:ext>
                  </a:extLst>
                </a:gridCol>
                <a:gridCol w="510478">
                  <a:extLst>
                    <a:ext uri="{9D8B030D-6E8A-4147-A177-3AD203B41FA5}">
                      <a16:colId xmlns:a16="http://schemas.microsoft.com/office/drawing/2014/main" val="3810821717"/>
                    </a:ext>
                  </a:extLst>
                </a:gridCol>
                <a:gridCol w="510478">
                  <a:extLst>
                    <a:ext uri="{9D8B030D-6E8A-4147-A177-3AD203B41FA5}">
                      <a16:colId xmlns:a16="http://schemas.microsoft.com/office/drawing/2014/main" val="1585233771"/>
                    </a:ext>
                  </a:extLst>
                </a:gridCol>
                <a:gridCol w="510478">
                  <a:extLst>
                    <a:ext uri="{9D8B030D-6E8A-4147-A177-3AD203B41FA5}">
                      <a16:colId xmlns:a16="http://schemas.microsoft.com/office/drawing/2014/main" val="699592002"/>
                    </a:ext>
                  </a:extLst>
                </a:gridCol>
                <a:gridCol w="510478">
                  <a:extLst>
                    <a:ext uri="{9D8B030D-6E8A-4147-A177-3AD203B41FA5}">
                      <a16:colId xmlns:a16="http://schemas.microsoft.com/office/drawing/2014/main" val="1391099904"/>
                    </a:ext>
                  </a:extLst>
                </a:gridCol>
                <a:gridCol w="510478">
                  <a:extLst>
                    <a:ext uri="{9D8B030D-6E8A-4147-A177-3AD203B41FA5}">
                      <a16:colId xmlns:a16="http://schemas.microsoft.com/office/drawing/2014/main" val="1677930690"/>
                    </a:ext>
                  </a:extLst>
                </a:gridCol>
              </a:tblGrid>
              <a:tr h="163412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</a:rPr>
                        <a:t>RCOs</a:t>
                      </a:r>
                      <a:endParaRPr lang="fi-FI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</a:rPr>
                        <a:t>Percentage of improvement</a:t>
                      </a:r>
                      <a:endParaRPr lang="fi-FI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4798762"/>
                  </a:ext>
                </a:extLst>
              </a:tr>
              <a:tr h="301792"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Independent Navigation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Convoy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Towwing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Cutting loose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1136687"/>
                  </a:ext>
                </a:extLst>
              </a:tr>
              <a:tr h="74573"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FIN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RUS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FIN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RUS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FIN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RUS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FIN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RUS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5368416"/>
                  </a:ext>
                </a:extLst>
              </a:tr>
              <a:tr h="1634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Improve navigational training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17 %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19 %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12 %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68411333"/>
                  </a:ext>
                </a:extLst>
              </a:tr>
              <a:tr h="1634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Improve safety and risk management training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17 %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8 %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12 %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1251780"/>
                  </a:ext>
                </a:extLst>
              </a:tr>
              <a:tr h="1634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Improve e-navigation support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15 %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9 %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8 %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7 %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9 %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9 %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29064305"/>
                  </a:ext>
                </a:extLst>
              </a:tr>
              <a:tr h="1634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Improve time management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5 %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12 %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5 %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12 %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5 %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5 %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02915726"/>
                  </a:ext>
                </a:extLst>
              </a:tr>
              <a:tr h="1634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Improve planning skills with training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8 %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12 %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4505144"/>
                  </a:ext>
                </a:extLst>
              </a:tr>
              <a:tr h="1634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Improve ship bridge design 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12 %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3742384"/>
                  </a:ext>
                </a:extLst>
              </a:tr>
              <a:tr h="1634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Improve organizational safety culture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6 %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5 %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7 %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4 %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6 %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6 %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6 %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99107277"/>
                  </a:ext>
                </a:extLst>
              </a:tr>
              <a:tr h="1634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Improve the safety management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6 %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7 %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2 %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8 %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1 %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8 %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7701759"/>
                  </a:ext>
                </a:extLst>
              </a:tr>
              <a:tr h="1634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Improve personnel's satisfaction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4 %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5 %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4 %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6 %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5 %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5 %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4 %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6 %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27234608"/>
                  </a:ext>
                </a:extLst>
              </a:tr>
              <a:tr h="1634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Improve emergency drills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8 %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8 %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8 %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6 %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19839908"/>
                  </a:ext>
                </a:extLst>
              </a:tr>
              <a:tr h="1634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</a:rPr>
                        <a:t>Improve operational procedures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8 %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8 %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8 %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6 %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08674371"/>
                  </a:ext>
                </a:extLst>
              </a:tr>
              <a:tr h="1301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Improve the</a:t>
                      </a:r>
                      <a:r>
                        <a:rPr lang="en-GB" sz="1000" baseline="0" dirty="0">
                          <a:effectLst/>
                        </a:rPr>
                        <a:t> </a:t>
                      </a:r>
                      <a:r>
                        <a:rPr lang="en-GB" sz="1000" dirty="0">
                          <a:effectLst/>
                        </a:rPr>
                        <a:t>designation of responsibilities</a:t>
                      </a:r>
                      <a:endParaRPr lang="fi-FI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7 %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8 %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8 %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8 %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6877931"/>
                  </a:ext>
                </a:extLst>
              </a:tr>
              <a:tr h="1634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Improve communication (in the bridge)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6 %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0 %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>
                          <a:effectLst/>
                        </a:rPr>
                        <a:t>3 %</a:t>
                      </a:r>
                      <a:endParaRPr lang="fi-F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600" dirty="0">
                          <a:effectLst/>
                        </a:rPr>
                        <a:t>0 %</a:t>
                      </a:r>
                      <a:endParaRPr lang="fi-FI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8419681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859648" y="1125984"/>
            <a:ext cx="324074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i-FI" sz="2000" b="1" dirty="0"/>
              <a:t>Oil spills in ice conditions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496" y="3354735"/>
            <a:ext cx="288032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i-FI" sz="2000" b="1" dirty="0"/>
              <a:t>Actions of</a:t>
            </a:r>
          </a:p>
          <a:p>
            <a:r>
              <a:rPr lang="fi-FI" sz="2000" b="1" dirty="0"/>
              <a:t>improvement</a:t>
            </a:r>
          </a:p>
          <a:p>
            <a:endParaRPr lang="fi-FI" sz="2000" b="1" dirty="0"/>
          </a:p>
        </p:txBody>
      </p:sp>
    </p:spTree>
    <p:extLst>
      <p:ext uri="{BB962C8B-B14F-4D97-AF65-F5344CB8AC3E}">
        <p14:creationId xmlns:p14="http://schemas.microsoft.com/office/powerpoint/2010/main" val="3561674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4" y="420842"/>
            <a:ext cx="8207375" cy="996498"/>
          </a:xfrm>
        </p:spPr>
        <p:txBody>
          <a:bodyPr/>
          <a:lstStyle/>
          <a:p>
            <a:r>
              <a:rPr lang="fi-FI" dirty="0"/>
              <a:t>Needs detected in previous 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>
          <a:xfrm>
            <a:off x="179512" y="1345332"/>
            <a:ext cx="8640960" cy="3468386"/>
          </a:xfrm>
        </p:spPr>
        <p:txBody>
          <a:bodyPr/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b="0" dirty="0"/>
              <a:t>Safety management systems with a more efficient integration between safety regulatory and administrative demands and the correct understanding of the practical context of the operations</a:t>
            </a:r>
          </a:p>
          <a:p>
            <a:pPr algn="just"/>
            <a:endParaRPr lang="en-US" b="0" dirty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b="0" dirty="0"/>
              <a:t>Adequate training for executing the operations in order to have an efficient utilization of the different devices used for controlling the operations while keeping an appropriate situational awareness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fld id="{24CBB682-87B2-4236-AF78-B49807E7713E}" type="datetime1">
              <a:rPr lang="fi-FI" smtClean="0"/>
              <a:t>16.5.2016</a:t>
            </a:fld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49EFD4B7-1CC6-864B-A72A-C978B70BBA9B}" type="slidenum">
              <a:rPr lang="fi-FI" smtClean="0"/>
              <a:pPr>
                <a:defRPr/>
              </a:pPr>
              <a:t>15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4787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Needs detected in previous 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b="0" dirty="0"/>
              <a:t>Improvement of planning skills aiming at enhancing the quality and efficiency of the ship voyage plans.</a:t>
            </a:r>
          </a:p>
          <a:p>
            <a:pPr algn="just"/>
            <a:endParaRPr lang="en-US" b="0" dirty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b="0" dirty="0"/>
              <a:t>Better communication with other winter navigation members assisting in the development and control of the operations.</a:t>
            </a:r>
          </a:p>
          <a:p>
            <a:pPr algn="just"/>
            <a:endParaRPr lang="en-US" b="0" dirty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b="0" dirty="0"/>
              <a:t>New technological tools for enhancing situational awareness for supporting an efficient control of the operations.</a:t>
            </a:r>
            <a:endParaRPr lang="fi-FI" b="0" dirty="0"/>
          </a:p>
          <a:p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fld id="{24CBB682-87B2-4236-AF78-B49807E7713E}" type="datetime1">
              <a:rPr lang="fi-FI" smtClean="0"/>
              <a:t>16.5.2016</a:t>
            </a:fld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49EFD4B7-1CC6-864B-A72A-C978B70BBA9B}" type="slidenum">
              <a:rPr lang="fi-FI" smtClean="0"/>
              <a:pPr>
                <a:defRPr/>
              </a:pPr>
              <a:t>16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826342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35496" y="265113"/>
            <a:ext cx="9108503" cy="996498"/>
          </a:xfrm>
        </p:spPr>
        <p:txBody>
          <a:bodyPr/>
          <a:lstStyle/>
          <a:p>
            <a:pPr algn="ctr"/>
            <a:r>
              <a:rPr lang="fi-FI" dirty="0"/>
              <a:t>Expected outcomes in STORMWINDS</a:t>
            </a:r>
            <a:endParaRPr lang="en-US" dirty="0"/>
          </a:p>
        </p:txBody>
      </p:sp>
      <p:grpSp>
        <p:nvGrpSpPr>
          <p:cNvPr id="9" name="Group 43"/>
          <p:cNvGrpSpPr>
            <a:grpSpLocks noChangeAspect="1"/>
          </p:cNvGrpSpPr>
          <p:nvPr/>
        </p:nvGrpSpPr>
        <p:grpSpPr bwMode="auto">
          <a:xfrm>
            <a:off x="6108706" y="4914413"/>
            <a:ext cx="2480164" cy="463367"/>
            <a:chOff x="22480216" y="39630385"/>
            <a:chExt cx="6008840" cy="1147734"/>
          </a:xfrm>
        </p:grpSpPr>
        <p:pic>
          <p:nvPicPr>
            <p:cNvPr id="11" name="Picture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117" y="39630385"/>
              <a:ext cx="4104939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80216" y="39630385"/>
              <a:ext cx="1733765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179512" y="769268"/>
            <a:ext cx="8496944" cy="4154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New models for collision and grounding damage and cargo outflow in ice, enhanced ocean and sea ice models including spill propagation, oil recovery, ship performance and ship routing in ice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New models for operational safety management in the VTS domain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New decision-support model for pollution response fleet organization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New methods and test bed tools for e-Navigation in Baltic ice conditions</a:t>
            </a:r>
          </a:p>
        </p:txBody>
      </p:sp>
    </p:spTree>
    <p:extLst>
      <p:ext uri="{BB962C8B-B14F-4D97-AF65-F5344CB8AC3E}">
        <p14:creationId xmlns:p14="http://schemas.microsoft.com/office/powerpoint/2010/main" val="41381825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35496" y="265113"/>
            <a:ext cx="9108503" cy="996498"/>
          </a:xfrm>
        </p:spPr>
        <p:txBody>
          <a:bodyPr/>
          <a:lstStyle/>
          <a:p>
            <a:pPr algn="ctr"/>
            <a:r>
              <a:rPr lang="fi-FI" dirty="0"/>
              <a:t>Expected outcomes in STORMWINDS</a:t>
            </a:r>
            <a:endParaRPr lang="en-US" dirty="0"/>
          </a:p>
        </p:txBody>
      </p:sp>
      <p:grpSp>
        <p:nvGrpSpPr>
          <p:cNvPr id="9" name="Group 43"/>
          <p:cNvGrpSpPr>
            <a:grpSpLocks noChangeAspect="1"/>
          </p:cNvGrpSpPr>
          <p:nvPr/>
        </p:nvGrpSpPr>
        <p:grpSpPr bwMode="auto">
          <a:xfrm>
            <a:off x="6108706" y="4914413"/>
            <a:ext cx="2480164" cy="463367"/>
            <a:chOff x="22480216" y="39630385"/>
            <a:chExt cx="6008840" cy="1147734"/>
          </a:xfrm>
        </p:grpSpPr>
        <p:pic>
          <p:nvPicPr>
            <p:cNvPr id="11" name="Picture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117" y="39630385"/>
              <a:ext cx="4104939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80216" y="39630385"/>
              <a:ext cx="1733765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251520" y="841276"/>
            <a:ext cx="8337350" cy="48320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New and improved operational tools for emergency response to shipping accidents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Recommendations for improvements of cross-border and cross-sector operational vessel control and response system, in a framework of sustainable eco-services;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Availability of enhanced situational awareness tools for post-accident emergency response;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Further strengthening of the Baltic Sea area as a leading region in maritime safety and risk management.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400" b="1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fi-FI" sz="2400" b="1" dirty="0"/>
          </a:p>
        </p:txBody>
      </p:sp>
    </p:spTree>
    <p:extLst>
      <p:ext uri="{BB962C8B-B14F-4D97-AF65-F5344CB8AC3E}">
        <p14:creationId xmlns:p14="http://schemas.microsoft.com/office/powerpoint/2010/main" val="39555958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468313" y="4657700"/>
            <a:ext cx="8207375" cy="792088"/>
          </a:xfrm>
        </p:spPr>
        <p:txBody>
          <a:bodyPr/>
          <a:lstStyle/>
          <a:p>
            <a:pPr algn="ctr"/>
            <a:r>
              <a:rPr lang="en-US" sz="3200" dirty="0"/>
              <a:t>Strategic and operational risk management for wintertime maritime transportation system</a:t>
            </a:r>
            <a:br>
              <a:rPr lang="en-US" sz="3200" dirty="0"/>
            </a:br>
            <a:r>
              <a:rPr lang="en-US" sz="3200" dirty="0"/>
              <a:t>“STORMWINDS”</a:t>
            </a:r>
            <a:br>
              <a:rPr lang="en-US" sz="4400" dirty="0"/>
            </a:br>
            <a:br>
              <a:rPr lang="en-US" sz="4400" dirty="0"/>
            </a:br>
            <a:br>
              <a:rPr lang="en-US" sz="4400" dirty="0"/>
            </a:br>
            <a:br>
              <a:rPr lang="en-US" sz="4400" dirty="0"/>
            </a:br>
            <a:br>
              <a:rPr lang="en-US" sz="4400" dirty="0"/>
            </a:br>
            <a:br>
              <a:rPr lang="en-US" sz="2800" dirty="0"/>
            </a:br>
            <a:br>
              <a:rPr lang="en-US" sz="2800" baseline="30000" dirty="0"/>
            </a:br>
            <a:r>
              <a:rPr lang="en-US" sz="2000" b="0" dirty="0"/>
              <a:t>Aalto University, Research Group on Maritime Risk and Safety, Finland</a:t>
            </a:r>
            <a:endParaRPr lang="fi-FI" sz="2400" b="0" dirty="0"/>
          </a:p>
        </p:txBody>
      </p:sp>
      <p:grpSp>
        <p:nvGrpSpPr>
          <p:cNvPr id="4" name="Group 43"/>
          <p:cNvGrpSpPr>
            <a:grpSpLocks noChangeAspect="1"/>
          </p:cNvGrpSpPr>
          <p:nvPr/>
        </p:nvGrpSpPr>
        <p:grpSpPr bwMode="auto">
          <a:xfrm>
            <a:off x="4530818" y="409228"/>
            <a:ext cx="4160886" cy="777375"/>
            <a:chOff x="22480216" y="39630385"/>
            <a:chExt cx="6008840" cy="1147734"/>
          </a:xfrm>
        </p:grpSpPr>
        <p:pic>
          <p:nvPicPr>
            <p:cNvPr id="5" name="Picture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117" y="39630385"/>
              <a:ext cx="4104939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80216" y="39630385"/>
              <a:ext cx="1733765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619672" y="3865612"/>
            <a:ext cx="5495420" cy="660000"/>
          </a:xfrm>
        </p:spPr>
        <p:txBody>
          <a:bodyPr>
            <a:normAutofit/>
          </a:bodyPr>
          <a:lstStyle/>
          <a:p>
            <a:pPr algn="ctr"/>
            <a:r>
              <a:rPr lang="fi-FI" sz="32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117670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63308" y="1849388"/>
            <a:ext cx="8212380" cy="1440260"/>
          </a:xfrm>
        </p:spPr>
        <p:txBody>
          <a:bodyPr/>
          <a:lstStyle/>
          <a:p>
            <a:pPr algn="ctr"/>
            <a:r>
              <a:rPr lang="fi-FI" dirty="0"/>
              <a:t>How does STORMWINDS contributes to preparing for the risks of maritime transportation in the Baltic Sea, and why does it matter?</a:t>
            </a:r>
            <a:endParaRPr lang="en-US" dirty="0"/>
          </a:p>
        </p:txBody>
      </p:sp>
      <p:grpSp>
        <p:nvGrpSpPr>
          <p:cNvPr id="4" name="Group 43"/>
          <p:cNvGrpSpPr>
            <a:grpSpLocks noChangeAspect="1"/>
          </p:cNvGrpSpPr>
          <p:nvPr/>
        </p:nvGrpSpPr>
        <p:grpSpPr bwMode="auto">
          <a:xfrm>
            <a:off x="6108706" y="4914413"/>
            <a:ext cx="2480164" cy="463367"/>
            <a:chOff x="22480216" y="39630385"/>
            <a:chExt cx="6008840" cy="1147734"/>
          </a:xfrm>
        </p:grpSpPr>
        <p:pic>
          <p:nvPicPr>
            <p:cNvPr id="5" name="Picture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117" y="39630385"/>
              <a:ext cx="4104939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80216" y="39630385"/>
              <a:ext cx="1733765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46706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err="1"/>
              <a:t>Wintertime</a:t>
            </a:r>
            <a:r>
              <a:rPr lang="fi-FI" dirty="0"/>
              <a:t> </a:t>
            </a:r>
            <a:r>
              <a:rPr lang="fi-FI" dirty="0" err="1"/>
              <a:t>maritime</a:t>
            </a:r>
            <a:r>
              <a:rPr lang="fi-FI" dirty="0"/>
              <a:t> </a:t>
            </a:r>
            <a:r>
              <a:rPr lang="fi-FI" dirty="0" err="1"/>
              <a:t>transportation</a:t>
            </a:r>
            <a:br>
              <a:rPr lang="fi-FI" dirty="0"/>
            </a:br>
            <a:r>
              <a:rPr lang="fi-FI" dirty="0" err="1"/>
              <a:t>context</a:t>
            </a:r>
            <a:endParaRPr lang="en-US" dirty="0"/>
          </a:p>
        </p:txBody>
      </p:sp>
      <p:pic>
        <p:nvPicPr>
          <p:cNvPr id="11" name="Picture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98" y="1345332"/>
            <a:ext cx="2547907" cy="34563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424" y="1345332"/>
            <a:ext cx="2545511" cy="34563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3099881" y="1461983"/>
            <a:ext cx="159750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i-FI" altLang="en-US" sz="2400" b="1" dirty="0" err="1">
                <a:latin typeface="Tahoma" panose="020B0604030504040204" pitchFamily="34" charset="0"/>
                <a:cs typeface="Tahoma" panose="020B0604030504040204" pitchFamily="34" charset="0"/>
              </a:rPr>
              <a:t>Maritime</a:t>
            </a:r>
            <a:r>
              <a:rPr lang="fi-FI" altLang="en-US" sz="2400" b="1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i-FI" altLang="en-US" sz="2400" b="1" dirty="0" err="1">
                <a:latin typeface="Tahoma" panose="020B0604030504040204" pitchFamily="34" charset="0"/>
                <a:cs typeface="Tahoma" panose="020B0604030504040204" pitchFamily="34" charset="0"/>
              </a:rPr>
              <a:t>traffic</a:t>
            </a:r>
            <a:endParaRPr lang="en-US" altLang="en-US" sz="24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extBox 52"/>
          <p:cNvSpPr txBox="1">
            <a:spLocks noChangeArrowheads="1"/>
          </p:cNvSpPr>
          <p:nvPr/>
        </p:nvSpPr>
        <p:spPr bwMode="auto">
          <a:xfrm>
            <a:off x="5028153" y="1461983"/>
            <a:ext cx="11052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i-FI" altLang="en-US" sz="2400" b="1" dirty="0" err="1">
                <a:latin typeface="Tahoma" panose="020B0604030504040204" pitchFamily="34" charset="0"/>
                <a:cs typeface="Tahoma" panose="020B0604030504040204" pitchFamily="34" charset="0"/>
              </a:rPr>
              <a:t>Sea</a:t>
            </a:r>
            <a:br>
              <a:rPr lang="fi-FI" altLang="en-US" sz="2400" b="1" dirty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fi-FI" altLang="en-US" sz="2400" b="1" dirty="0">
                <a:latin typeface="Tahoma" panose="020B0604030504040204" pitchFamily="34" charset="0"/>
                <a:cs typeface="Tahoma" panose="020B0604030504040204" pitchFamily="34" charset="0"/>
              </a:rPr>
              <a:t>ice</a:t>
            </a:r>
            <a:endParaRPr lang="en-US" altLang="en-US" sz="24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16200000">
            <a:off x="2400209" y="4152446"/>
            <a:ext cx="1077147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© HELCOM</a:t>
            </a:r>
          </a:p>
        </p:txBody>
      </p:sp>
      <p:sp>
        <p:nvSpPr>
          <p:cNvPr id="21" name="TextBox 20"/>
          <p:cNvSpPr txBox="1"/>
          <p:nvPr/>
        </p:nvSpPr>
        <p:spPr>
          <a:xfrm rot="16200000">
            <a:off x="5369538" y="3828409"/>
            <a:ext cx="1725217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© </a:t>
            </a:r>
            <a:r>
              <a:rPr lang="en-US" sz="1400" dirty="0" err="1"/>
              <a:t>Ilmatieteen</a:t>
            </a:r>
            <a:r>
              <a:rPr lang="en-US" sz="1400" dirty="0"/>
              <a:t> </a:t>
            </a:r>
            <a:r>
              <a:rPr lang="en-US" sz="1400" dirty="0" err="1"/>
              <a:t>Laitos</a:t>
            </a:r>
            <a:endParaRPr lang="en-US" sz="1400" dirty="0"/>
          </a:p>
        </p:txBody>
      </p:sp>
      <p:grpSp>
        <p:nvGrpSpPr>
          <p:cNvPr id="9" name="Group 43"/>
          <p:cNvGrpSpPr>
            <a:grpSpLocks noChangeAspect="1"/>
          </p:cNvGrpSpPr>
          <p:nvPr/>
        </p:nvGrpSpPr>
        <p:grpSpPr bwMode="auto">
          <a:xfrm>
            <a:off x="6108706" y="4914413"/>
            <a:ext cx="2480164" cy="463367"/>
            <a:chOff x="22480216" y="39630385"/>
            <a:chExt cx="6008840" cy="1147734"/>
          </a:xfrm>
        </p:grpSpPr>
        <p:pic>
          <p:nvPicPr>
            <p:cNvPr id="10" name="Picture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117" y="39630385"/>
              <a:ext cx="4104939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80216" y="39630385"/>
              <a:ext cx="1733765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9881" y="2944375"/>
            <a:ext cx="2912279" cy="1857341"/>
          </a:xfrm>
          <a:prstGeom prst="rect">
            <a:avLst/>
          </a:prstGeom>
        </p:spPr>
      </p:pic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3099880" y="2638282"/>
            <a:ext cx="29122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i-FI" altLang="en-US" sz="2400" b="1" dirty="0" err="1">
                <a:latin typeface="Tahoma" panose="020B0604030504040204" pitchFamily="34" charset="0"/>
                <a:cs typeface="Tahoma" panose="020B0604030504040204" pitchFamily="34" charset="0"/>
              </a:rPr>
              <a:t>Oil</a:t>
            </a:r>
            <a:r>
              <a:rPr lang="fi-FI" altLang="en-US" sz="2400" b="1" dirty="0">
                <a:latin typeface="Tahoma" panose="020B0604030504040204" pitchFamily="34" charset="0"/>
                <a:cs typeface="Tahoma" panose="020B0604030504040204" pitchFamily="34" charset="0"/>
              </a:rPr>
              <a:t> transport</a:t>
            </a:r>
            <a:endParaRPr lang="en-US" altLang="en-US" sz="24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134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err="1"/>
              <a:t>Wintertime</a:t>
            </a:r>
            <a:r>
              <a:rPr lang="fi-FI" dirty="0"/>
              <a:t> </a:t>
            </a:r>
            <a:r>
              <a:rPr lang="fi-FI" dirty="0" err="1"/>
              <a:t>maritime</a:t>
            </a:r>
            <a:r>
              <a:rPr lang="fi-FI" dirty="0"/>
              <a:t> </a:t>
            </a:r>
            <a:r>
              <a:rPr lang="fi-FI" dirty="0" err="1"/>
              <a:t>transportation</a:t>
            </a:r>
            <a:br>
              <a:rPr lang="fi-FI" dirty="0"/>
            </a:br>
            <a:r>
              <a:rPr lang="fi-FI" dirty="0" err="1"/>
              <a:t>risks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6" r="8977"/>
          <a:stretch>
            <a:fillRect/>
          </a:stretch>
        </p:blipFill>
        <p:spPr bwMode="auto">
          <a:xfrm>
            <a:off x="468313" y="1713765"/>
            <a:ext cx="3825575" cy="26173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56"/>
          <p:cNvSpPr txBox="1">
            <a:spLocks noChangeArrowheads="1"/>
          </p:cNvSpPr>
          <p:nvPr/>
        </p:nvSpPr>
        <p:spPr bwMode="auto">
          <a:xfrm>
            <a:off x="468314" y="4373564"/>
            <a:ext cx="38255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i-FI" altLang="en-US" sz="2400" b="1" dirty="0" err="1">
                <a:latin typeface="Tahoma" panose="020B0604030504040204" pitchFamily="34" charset="0"/>
                <a:cs typeface="Tahoma" panose="020B0604030504040204" pitchFamily="34" charset="0"/>
              </a:rPr>
              <a:t>Wintertime</a:t>
            </a:r>
            <a:r>
              <a:rPr lang="fi-FI" altLang="en-US" sz="2400" b="1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i-FI" altLang="en-US" sz="2400" b="1" dirty="0" err="1">
                <a:latin typeface="Tahoma" panose="020B0604030504040204" pitchFamily="34" charset="0"/>
                <a:cs typeface="Tahoma" panose="020B0604030504040204" pitchFamily="34" charset="0"/>
              </a:rPr>
              <a:t>operations</a:t>
            </a:r>
            <a:endParaRPr lang="en-US" altLang="en-US" sz="24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TextBox 57"/>
          <p:cNvSpPr txBox="1">
            <a:spLocks noChangeArrowheads="1"/>
          </p:cNvSpPr>
          <p:nvPr/>
        </p:nvSpPr>
        <p:spPr bwMode="auto">
          <a:xfrm>
            <a:off x="5507336" y="4373564"/>
            <a:ext cx="3168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i-FI" altLang="en-US" sz="2400" b="1" dirty="0" err="1">
                <a:latin typeface="Tahoma" panose="020B0604030504040204" pitchFamily="34" charset="0"/>
                <a:cs typeface="Tahoma" panose="020B0604030504040204" pitchFamily="34" charset="0"/>
              </a:rPr>
              <a:t>Oil</a:t>
            </a:r>
            <a:r>
              <a:rPr lang="fi-FI" altLang="en-US" sz="2400" b="1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i-FI" altLang="en-US" sz="2400" b="1" dirty="0" err="1">
                <a:latin typeface="Tahoma" panose="020B0604030504040204" pitchFamily="34" charset="0"/>
                <a:cs typeface="Tahoma" panose="020B0604030504040204" pitchFamily="34" charset="0"/>
              </a:rPr>
              <a:t>spill</a:t>
            </a:r>
            <a:r>
              <a:rPr lang="fi-FI" altLang="en-US" sz="2400" b="1" dirty="0">
                <a:latin typeface="Tahoma" panose="020B0604030504040204" pitchFamily="34" charset="0"/>
                <a:cs typeface="Tahoma" panose="020B0604030504040204" pitchFamily="34" charset="0"/>
              </a:rPr>
              <a:t> in ice</a:t>
            </a:r>
            <a:endParaRPr lang="en-US" altLang="en-US" sz="24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7336" y="1261611"/>
            <a:ext cx="3168352" cy="309313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9" name="TextBox 18"/>
          <p:cNvSpPr txBox="1"/>
          <p:nvPr/>
        </p:nvSpPr>
        <p:spPr>
          <a:xfrm rot="16200000">
            <a:off x="7770021" y="3446014"/>
            <a:ext cx="1595888" cy="21544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© H. </a:t>
            </a:r>
            <a:r>
              <a:rPr lang="en-US" sz="1400" dirty="0" err="1"/>
              <a:t>Heikura</a:t>
            </a:r>
            <a:r>
              <a:rPr lang="en-US" sz="1400" dirty="0"/>
              <a:t>, HS</a:t>
            </a:r>
          </a:p>
        </p:txBody>
      </p:sp>
      <p:sp>
        <p:nvSpPr>
          <p:cNvPr id="20" name="TextBox 19"/>
          <p:cNvSpPr txBox="1"/>
          <p:nvPr/>
        </p:nvSpPr>
        <p:spPr>
          <a:xfrm rot="16200000">
            <a:off x="211086" y="3859975"/>
            <a:ext cx="729903" cy="21544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© </a:t>
            </a:r>
            <a:r>
              <a:rPr lang="en-US" sz="1400" dirty="0" err="1"/>
              <a:t>TraFi</a:t>
            </a:r>
            <a:endParaRPr lang="en-US" sz="1400" dirty="0"/>
          </a:p>
        </p:txBody>
      </p:sp>
      <p:grpSp>
        <p:nvGrpSpPr>
          <p:cNvPr id="9" name="Group 43"/>
          <p:cNvGrpSpPr>
            <a:grpSpLocks noChangeAspect="1"/>
          </p:cNvGrpSpPr>
          <p:nvPr/>
        </p:nvGrpSpPr>
        <p:grpSpPr bwMode="auto">
          <a:xfrm>
            <a:off x="6108706" y="4914413"/>
            <a:ext cx="2480164" cy="463367"/>
            <a:chOff x="22480216" y="39630385"/>
            <a:chExt cx="6008840" cy="1147734"/>
          </a:xfrm>
        </p:grpSpPr>
        <p:pic>
          <p:nvPicPr>
            <p:cNvPr id="11" name="Picture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117" y="39630385"/>
              <a:ext cx="4104939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80216" y="39630385"/>
              <a:ext cx="1733765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26429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i-FI" dirty="0" err="1"/>
              <a:t>The</a:t>
            </a:r>
            <a:r>
              <a:rPr lang="fi-FI" dirty="0"/>
              <a:t> STORMWINDS </a:t>
            </a:r>
            <a:r>
              <a:rPr lang="fi-FI" dirty="0" err="1"/>
              <a:t>contribution</a:t>
            </a:r>
            <a:endParaRPr lang="en-US" dirty="0"/>
          </a:p>
        </p:txBody>
      </p:sp>
      <p:grpSp>
        <p:nvGrpSpPr>
          <p:cNvPr id="9" name="Group 43"/>
          <p:cNvGrpSpPr>
            <a:grpSpLocks noChangeAspect="1"/>
          </p:cNvGrpSpPr>
          <p:nvPr/>
        </p:nvGrpSpPr>
        <p:grpSpPr bwMode="auto">
          <a:xfrm>
            <a:off x="6108706" y="4914413"/>
            <a:ext cx="2480164" cy="463367"/>
            <a:chOff x="22480216" y="39630385"/>
            <a:chExt cx="6008840" cy="1147734"/>
          </a:xfrm>
        </p:grpSpPr>
        <p:pic>
          <p:nvPicPr>
            <p:cNvPr id="11" name="Picture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117" y="39630385"/>
              <a:ext cx="4104939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80216" y="39630385"/>
              <a:ext cx="1733765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Rounded Rectangle 12"/>
          <p:cNvSpPr/>
          <p:nvPr/>
        </p:nvSpPr>
        <p:spPr>
          <a:xfrm>
            <a:off x="473313" y="1321687"/>
            <a:ext cx="3738647" cy="1391798"/>
          </a:xfrm>
          <a:prstGeom prst="roundRect">
            <a:avLst/>
          </a:prstGeom>
          <a:solidFill>
            <a:schemeClr val="tx2"/>
          </a:solidFill>
          <a:ln>
            <a:solidFill>
              <a:srgbClr val="BB16A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800" b="1" dirty="0" err="1"/>
              <a:t>Policy</a:t>
            </a:r>
            <a:br>
              <a:rPr lang="fi-FI" sz="2800" b="1" dirty="0"/>
            </a:br>
            <a:r>
              <a:rPr lang="fi-FI" sz="2800" b="1" dirty="0" err="1"/>
              <a:t>support</a:t>
            </a:r>
            <a:endParaRPr lang="en-US" sz="2800" b="1" dirty="0"/>
          </a:p>
        </p:txBody>
      </p:sp>
      <p:sp>
        <p:nvSpPr>
          <p:cNvPr id="14" name="Rounded Rectangle 13"/>
          <p:cNvSpPr/>
          <p:nvPr/>
        </p:nvSpPr>
        <p:spPr>
          <a:xfrm>
            <a:off x="4932041" y="1321687"/>
            <a:ext cx="3743648" cy="1391798"/>
          </a:xfrm>
          <a:prstGeom prst="roundRect">
            <a:avLst/>
          </a:prstGeom>
          <a:solidFill>
            <a:schemeClr val="tx2"/>
          </a:solidFill>
          <a:ln>
            <a:solidFill>
              <a:srgbClr val="BB16A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800" b="1" dirty="0" err="1"/>
              <a:t>Operational</a:t>
            </a:r>
            <a:br>
              <a:rPr lang="fi-FI" sz="2800" b="1" dirty="0"/>
            </a:br>
            <a:r>
              <a:rPr lang="fi-FI" sz="2800" b="1" dirty="0" err="1"/>
              <a:t>support</a:t>
            </a:r>
            <a:endParaRPr lang="en-US" sz="2800" b="1" dirty="0"/>
          </a:p>
        </p:txBody>
      </p:sp>
      <p:sp>
        <p:nvSpPr>
          <p:cNvPr id="17" name="Rounded Rectangle 16"/>
          <p:cNvSpPr/>
          <p:nvPr/>
        </p:nvSpPr>
        <p:spPr>
          <a:xfrm>
            <a:off x="468313" y="3073524"/>
            <a:ext cx="3743647" cy="139179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800" b="1" dirty="0" err="1">
                <a:solidFill>
                  <a:schemeClr val="accent1"/>
                </a:solidFill>
              </a:rPr>
              <a:t>Risk</a:t>
            </a:r>
            <a:r>
              <a:rPr lang="fi-FI" sz="2800" b="1" dirty="0">
                <a:solidFill>
                  <a:schemeClr val="accent1"/>
                </a:solidFill>
              </a:rPr>
              <a:t> management for </a:t>
            </a:r>
            <a:r>
              <a:rPr lang="fi-FI" sz="2800" b="1" dirty="0" err="1">
                <a:solidFill>
                  <a:schemeClr val="accent1"/>
                </a:solidFill>
              </a:rPr>
              <a:t>oil</a:t>
            </a:r>
            <a:r>
              <a:rPr lang="fi-FI" sz="2800" b="1" dirty="0">
                <a:solidFill>
                  <a:schemeClr val="accent1"/>
                </a:solidFill>
              </a:rPr>
              <a:t> </a:t>
            </a:r>
            <a:r>
              <a:rPr lang="fi-FI" sz="2800" b="1" dirty="0" err="1">
                <a:solidFill>
                  <a:schemeClr val="accent1"/>
                </a:solidFill>
              </a:rPr>
              <a:t>spills</a:t>
            </a:r>
            <a:r>
              <a:rPr lang="fi-FI" sz="2800" b="1" dirty="0">
                <a:solidFill>
                  <a:schemeClr val="accent1"/>
                </a:solidFill>
              </a:rPr>
              <a:t> in ice</a:t>
            </a:r>
            <a:endParaRPr lang="en-US" sz="2800" b="1" dirty="0">
              <a:solidFill>
                <a:schemeClr val="accent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932041" y="3076574"/>
            <a:ext cx="3743647" cy="139179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800" b="1" dirty="0" err="1">
                <a:solidFill>
                  <a:schemeClr val="accent1"/>
                </a:solidFill>
              </a:rPr>
              <a:t>Decision</a:t>
            </a:r>
            <a:r>
              <a:rPr lang="fi-FI" sz="2800" b="1" dirty="0">
                <a:solidFill>
                  <a:schemeClr val="accent1"/>
                </a:solidFill>
              </a:rPr>
              <a:t> </a:t>
            </a:r>
            <a:r>
              <a:rPr lang="fi-FI" sz="2800" b="1" dirty="0" err="1">
                <a:solidFill>
                  <a:schemeClr val="accent1"/>
                </a:solidFill>
              </a:rPr>
              <a:t>support</a:t>
            </a:r>
            <a:r>
              <a:rPr lang="fi-FI" sz="2800" b="1" dirty="0">
                <a:solidFill>
                  <a:schemeClr val="accent1"/>
                </a:solidFill>
              </a:rPr>
              <a:t> </a:t>
            </a:r>
            <a:r>
              <a:rPr lang="fi-FI" sz="2800" b="1" dirty="0" err="1">
                <a:solidFill>
                  <a:schemeClr val="accent1"/>
                </a:solidFill>
              </a:rPr>
              <a:t>tools</a:t>
            </a:r>
            <a:r>
              <a:rPr lang="fi-FI" sz="2800" b="1" dirty="0">
                <a:solidFill>
                  <a:schemeClr val="accent1"/>
                </a:solidFill>
              </a:rPr>
              <a:t> for </a:t>
            </a:r>
            <a:r>
              <a:rPr lang="fi-FI" sz="2800" b="1" dirty="0" err="1">
                <a:solidFill>
                  <a:schemeClr val="accent1"/>
                </a:solidFill>
              </a:rPr>
              <a:t>oil</a:t>
            </a:r>
            <a:r>
              <a:rPr lang="fi-FI" sz="2800" b="1" dirty="0">
                <a:solidFill>
                  <a:schemeClr val="accent1"/>
                </a:solidFill>
              </a:rPr>
              <a:t> </a:t>
            </a:r>
            <a:r>
              <a:rPr lang="fi-FI" sz="2800" b="1" dirty="0" err="1">
                <a:solidFill>
                  <a:schemeClr val="accent1"/>
                </a:solidFill>
              </a:rPr>
              <a:t>spill</a:t>
            </a:r>
            <a:r>
              <a:rPr lang="fi-FI" sz="2800" b="1" dirty="0">
                <a:solidFill>
                  <a:schemeClr val="accent1"/>
                </a:solidFill>
              </a:rPr>
              <a:t> </a:t>
            </a:r>
            <a:r>
              <a:rPr lang="fi-FI" sz="2800" b="1" dirty="0" err="1">
                <a:solidFill>
                  <a:schemeClr val="accent1"/>
                </a:solidFill>
              </a:rPr>
              <a:t>combating</a:t>
            </a:r>
            <a:r>
              <a:rPr lang="fi-FI" sz="2800" b="1" dirty="0">
                <a:solidFill>
                  <a:schemeClr val="accent1"/>
                </a:solidFill>
              </a:rPr>
              <a:t> in ice</a:t>
            </a:r>
            <a:endParaRPr lang="en-US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475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i-FI" dirty="0"/>
              <a:t>Strategic </a:t>
            </a:r>
            <a:r>
              <a:rPr lang="fi-FI" dirty="0" err="1"/>
              <a:t>risk</a:t>
            </a:r>
            <a:r>
              <a:rPr lang="fi-FI" dirty="0"/>
              <a:t> management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473313" y="945226"/>
            <a:ext cx="2290469" cy="1180286"/>
          </a:xfrm>
          <a:prstGeom prst="roundRect">
            <a:avLst/>
          </a:prstGeom>
          <a:solidFill>
            <a:schemeClr val="tx2"/>
          </a:solidFill>
          <a:ln>
            <a:solidFill>
              <a:srgbClr val="BB16A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000" b="1" dirty="0" err="1"/>
              <a:t>Oil</a:t>
            </a:r>
            <a:r>
              <a:rPr lang="fi-FI" sz="2000" b="1" dirty="0"/>
              <a:t> </a:t>
            </a:r>
            <a:r>
              <a:rPr lang="fi-FI" sz="2000" b="1" dirty="0" err="1"/>
              <a:t>spill</a:t>
            </a:r>
            <a:r>
              <a:rPr lang="fi-FI" sz="2000" b="1" dirty="0"/>
              <a:t> </a:t>
            </a:r>
            <a:r>
              <a:rPr lang="fi-FI" sz="2000" b="1" dirty="0" err="1"/>
              <a:t>risks</a:t>
            </a:r>
            <a:r>
              <a:rPr lang="fi-FI" sz="2000" b="1" dirty="0"/>
              <a:t>?</a:t>
            </a:r>
            <a:endParaRPr lang="en-US" sz="2000" b="1" dirty="0"/>
          </a:p>
        </p:txBody>
      </p:sp>
      <p:sp>
        <p:nvSpPr>
          <p:cNvPr id="7" name="Rounded Rectangle 6"/>
          <p:cNvSpPr/>
          <p:nvPr/>
        </p:nvSpPr>
        <p:spPr>
          <a:xfrm>
            <a:off x="473313" y="2283328"/>
            <a:ext cx="2290469" cy="1180286"/>
          </a:xfrm>
          <a:prstGeom prst="roundRect">
            <a:avLst/>
          </a:prstGeom>
          <a:solidFill>
            <a:schemeClr val="tx2"/>
          </a:solidFill>
          <a:ln>
            <a:solidFill>
              <a:srgbClr val="BB16A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000" b="1" dirty="0" err="1"/>
              <a:t>Required</a:t>
            </a:r>
            <a:r>
              <a:rPr lang="fi-FI" sz="2000" b="1" dirty="0"/>
              <a:t> </a:t>
            </a:r>
            <a:r>
              <a:rPr lang="fi-FI" sz="2000" b="1" dirty="0" err="1"/>
              <a:t>response</a:t>
            </a:r>
            <a:r>
              <a:rPr lang="fi-FI" sz="2000" b="1" dirty="0"/>
              <a:t> </a:t>
            </a:r>
            <a:r>
              <a:rPr lang="fi-FI" sz="2000" b="1" dirty="0" err="1"/>
              <a:t>preparedness</a:t>
            </a:r>
            <a:r>
              <a:rPr lang="fi-FI" sz="2000" b="1" dirty="0"/>
              <a:t> </a:t>
            </a:r>
            <a:r>
              <a:rPr lang="fi-FI" sz="2000" b="1" dirty="0" err="1"/>
              <a:t>level</a:t>
            </a:r>
            <a:r>
              <a:rPr lang="fi-FI" sz="2000" b="1" dirty="0"/>
              <a:t>?</a:t>
            </a:r>
            <a:endParaRPr lang="en-US" sz="2000" b="1" dirty="0"/>
          </a:p>
        </p:txBody>
      </p:sp>
      <p:sp>
        <p:nvSpPr>
          <p:cNvPr id="8" name="Rounded Rectangle 7"/>
          <p:cNvSpPr/>
          <p:nvPr/>
        </p:nvSpPr>
        <p:spPr>
          <a:xfrm>
            <a:off x="473313" y="3621430"/>
            <a:ext cx="2285469" cy="1180286"/>
          </a:xfrm>
          <a:prstGeom prst="roundRect">
            <a:avLst/>
          </a:prstGeom>
          <a:solidFill>
            <a:schemeClr val="tx2"/>
          </a:solidFill>
          <a:ln>
            <a:solidFill>
              <a:srgbClr val="BB16A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000" b="1" dirty="0" err="1"/>
              <a:t>Response</a:t>
            </a:r>
            <a:r>
              <a:rPr lang="fi-FI" sz="2000" b="1" dirty="0"/>
              <a:t> </a:t>
            </a:r>
            <a:r>
              <a:rPr lang="fi-FI" sz="2000" b="1" dirty="0" err="1"/>
              <a:t>fleet</a:t>
            </a:r>
            <a:r>
              <a:rPr lang="fi-FI" sz="2000" b="1" dirty="0"/>
              <a:t> </a:t>
            </a:r>
            <a:r>
              <a:rPr lang="fi-FI" sz="2000" b="1" dirty="0" err="1"/>
              <a:t>location</a:t>
            </a:r>
            <a:r>
              <a:rPr lang="fi-FI" sz="2000" b="1" dirty="0"/>
              <a:t> &amp; </a:t>
            </a:r>
            <a:r>
              <a:rPr lang="fi-FI" sz="2000" b="1" dirty="0" err="1"/>
              <a:t>equipment</a:t>
            </a:r>
            <a:r>
              <a:rPr lang="fi-FI" sz="2000" b="1" dirty="0"/>
              <a:t>?</a:t>
            </a:r>
            <a:endParaRPr lang="en-US" sz="2000" b="1" dirty="0"/>
          </a:p>
        </p:txBody>
      </p:sp>
      <p:grpSp>
        <p:nvGrpSpPr>
          <p:cNvPr id="65" name="Group 64"/>
          <p:cNvGrpSpPr/>
          <p:nvPr/>
        </p:nvGrpSpPr>
        <p:grpSpPr>
          <a:xfrm>
            <a:off x="2987824" y="945226"/>
            <a:ext cx="2252544" cy="3856490"/>
            <a:chOff x="2987824" y="945226"/>
            <a:chExt cx="2252544" cy="3856490"/>
          </a:xfrm>
        </p:grpSpPr>
        <p:sp>
          <p:nvSpPr>
            <p:cNvPr id="22" name="Rounded Rectangle 21"/>
            <p:cNvSpPr/>
            <p:nvPr/>
          </p:nvSpPr>
          <p:spPr>
            <a:xfrm>
              <a:off x="2987824" y="945226"/>
              <a:ext cx="2252544" cy="3856490"/>
            </a:xfrm>
            <a:prstGeom prst="roundRect">
              <a:avLst>
                <a:gd name="adj" fmla="val 10465"/>
              </a:avLst>
            </a:prstGeom>
            <a:solidFill>
              <a:schemeClr val="tx2"/>
            </a:solidFill>
            <a:ln>
              <a:solidFill>
                <a:srgbClr val="BB16A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fi-FI" sz="2000" b="1" dirty="0" err="1"/>
                <a:t>Scientific</a:t>
              </a:r>
              <a:r>
                <a:rPr lang="fi-FI" sz="2000" b="1" dirty="0"/>
                <a:t> </a:t>
              </a:r>
              <a:r>
                <a:rPr lang="fi-FI" sz="2000" b="1" dirty="0" err="1"/>
                <a:t>research</a:t>
              </a:r>
              <a:endParaRPr lang="en-US" sz="2000" b="1" dirty="0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3084909" y="1849661"/>
              <a:ext cx="2088232" cy="620195"/>
            </a:xfrm>
            <a:prstGeom prst="roundRect">
              <a:avLst/>
            </a:prstGeom>
            <a:solidFill>
              <a:srgbClr val="FFFFFF">
                <a:alpha val="94902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i-FI" dirty="0" err="1">
                  <a:solidFill>
                    <a:schemeClr val="tx1"/>
                  </a:solidFill>
                </a:rPr>
                <a:t>Accident</a:t>
              </a:r>
              <a:r>
                <a:rPr lang="fi-FI" dirty="0">
                  <a:solidFill>
                    <a:schemeClr val="tx1"/>
                  </a:solidFill>
                </a:rPr>
                <a:t> </a:t>
              </a:r>
              <a:r>
                <a:rPr lang="fi-FI" dirty="0" err="1">
                  <a:solidFill>
                    <a:schemeClr val="tx1"/>
                  </a:solidFill>
                </a:rPr>
                <a:t>analysis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3084909" y="2547381"/>
              <a:ext cx="2088232" cy="620195"/>
            </a:xfrm>
            <a:prstGeom prst="roundRect">
              <a:avLst/>
            </a:prstGeom>
            <a:solidFill>
              <a:srgbClr val="FFFFFF">
                <a:alpha val="94902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i-FI" dirty="0" err="1">
                  <a:solidFill>
                    <a:schemeClr val="tx1"/>
                  </a:solidFill>
                </a:rPr>
                <a:t>Traffic</a:t>
              </a:r>
              <a:r>
                <a:rPr lang="fi-FI" dirty="0">
                  <a:solidFill>
                    <a:schemeClr val="tx1"/>
                  </a:solidFill>
                </a:rPr>
                <a:t> </a:t>
              </a:r>
              <a:r>
                <a:rPr lang="fi-FI" dirty="0" err="1">
                  <a:solidFill>
                    <a:schemeClr val="tx1"/>
                  </a:solidFill>
                </a:rPr>
                <a:t>system</a:t>
              </a:r>
              <a:r>
                <a:rPr lang="fi-FI" dirty="0">
                  <a:solidFill>
                    <a:schemeClr val="tx1"/>
                  </a:solidFill>
                </a:rPr>
                <a:t> </a:t>
              </a:r>
              <a:r>
                <a:rPr lang="fi-FI" dirty="0" err="1">
                  <a:solidFill>
                    <a:schemeClr val="tx1"/>
                  </a:solidFill>
                </a:rPr>
                <a:t>analysis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3084909" y="3245100"/>
              <a:ext cx="2088232" cy="620195"/>
            </a:xfrm>
            <a:prstGeom prst="roundRect">
              <a:avLst/>
            </a:prstGeom>
            <a:solidFill>
              <a:srgbClr val="FFFFFF">
                <a:alpha val="94902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i-FI" dirty="0" err="1">
                  <a:solidFill>
                    <a:schemeClr val="tx1"/>
                  </a:solidFill>
                </a:rPr>
                <a:t>Consequence</a:t>
              </a:r>
              <a:r>
                <a:rPr lang="fi-FI" dirty="0">
                  <a:solidFill>
                    <a:schemeClr val="tx1"/>
                  </a:solidFill>
                </a:rPr>
                <a:t> </a:t>
              </a:r>
              <a:r>
                <a:rPr lang="fi-FI" dirty="0" err="1">
                  <a:solidFill>
                    <a:schemeClr val="tx1"/>
                  </a:solidFill>
                </a:rPr>
                <a:t>models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3069980" y="3942819"/>
              <a:ext cx="2088232" cy="620195"/>
            </a:xfrm>
            <a:prstGeom prst="roundRect">
              <a:avLst/>
            </a:prstGeom>
            <a:solidFill>
              <a:srgbClr val="FFFFFF">
                <a:alpha val="94902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i-FI" dirty="0">
                  <a:solidFill>
                    <a:srgbClr val="C00000"/>
                  </a:solidFill>
                </a:rPr>
                <a:t>Socio-technical system analysis</a:t>
              </a:r>
              <a:endParaRPr lang="en-US" dirty="0">
                <a:solidFill>
                  <a:srgbClr val="C00000"/>
                </a:solidFill>
              </a:endParaRPr>
            </a:p>
          </p:txBody>
        </p:sp>
      </p:grpSp>
      <p:sp>
        <p:nvSpPr>
          <p:cNvPr id="27" name="Rounded Rectangle 26"/>
          <p:cNvSpPr/>
          <p:nvPr/>
        </p:nvSpPr>
        <p:spPr>
          <a:xfrm>
            <a:off x="5724128" y="945226"/>
            <a:ext cx="2951560" cy="1416143"/>
          </a:xfrm>
          <a:prstGeom prst="roundRect">
            <a:avLst>
              <a:gd name="adj" fmla="val 10465"/>
            </a:avLst>
          </a:prstGeom>
          <a:solidFill>
            <a:schemeClr val="tx2"/>
          </a:solidFill>
          <a:ln>
            <a:solidFill>
              <a:srgbClr val="BB16A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i-FI" sz="2000" b="1" dirty="0" err="1"/>
              <a:t>Stakeholder</a:t>
            </a:r>
            <a:r>
              <a:rPr lang="fi-FI" sz="2000" b="1" dirty="0"/>
              <a:t> </a:t>
            </a:r>
            <a:r>
              <a:rPr lang="fi-FI" sz="2000" b="1" dirty="0" err="1"/>
              <a:t>participation</a:t>
            </a:r>
            <a:endParaRPr lang="en-US" sz="2000" b="1" dirty="0"/>
          </a:p>
        </p:txBody>
      </p:sp>
      <p:grpSp>
        <p:nvGrpSpPr>
          <p:cNvPr id="3" name="Group 2"/>
          <p:cNvGrpSpPr/>
          <p:nvPr/>
        </p:nvGrpSpPr>
        <p:grpSpPr>
          <a:xfrm>
            <a:off x="6529082" y="1684937"/>
            <a:ext cx="1347456" cy="611016"/>
            <a:chOff x="6591792" y="1662459"/>
            <a:chExt cx="1347456" cy="611016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20" t="13542" r="13541" b="15719"/>
            <a:stretch/>
          </p:blipFill>
          <p:spPr>
            <a:xfrm>
              <a:off x="6591792" y="1662459"/>
              <a:ext cx="611017" cy="611016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28" t="7739" r="16870" b="15547"/>
            <a:stretch/>
          </p:blipFill>
          <p:spPr>
            <a:xfrm>
              <a:off x="7242145" y="1662459"/>
              <a:ext cx="697103" cy="609964"/>
            </a:xfrm>
            <a:prstGeom prst="rect">
              <a:avLst/>
            </a:prstGeom>
          </p:spPr>
        </p:pic>
      </p:grpSp>
      <p:sp>
        <p:nvSpPr>
          <p:cNvPr id="33" name="Rounded Rectangle 32"/>
          <p:cNvSpPr/>
          <p:nvPr/>
        </p:nvSpPr>
        <p:spPr>
          <a:xfrm>
            <a:off x="5724128" y="3385571"/>
            <a:ext cx="2944664" cy="1416145"/>
          </a:xfrm>
          <a:prstGeom prst="roundRect">
            <a:avLst>
              <a:gd name="adj" fmla="val 10465"/>
            </a:avLst>
          </a:prstGeom>
          <a:solidFill>
            <a:schemeClr val="tx2"/>
          </a:solidFill>
          <a:ln>
            <a:solidFill>
              <a:srgbClr val="BB16A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i-FI" sz="2000" b="1" dirty="0" err="1"/>
              <a:t>Policy</a:t>
            </a:r>
            <a:r>
              <a:rPr lang="fi-FI" sz="2000" b="1" dirty="0"/>
              <a:t> and </a:t>
            </a:r>
            <a:r>
              <a:rPr lang="fi-FI" sz="2000" b="1" dirty="0" err="1"/>
              <a:t>industry</a:t>
            </a:r>
            <a:r>
              <a:rPr lang="fi-FI" sz="2000" b="1" dirty="0"/>
              <a:t> </a:t>
            </a:r>
            <a:r>
              <a:rPr lang="fi-FI" sz="2000" b="1" dirty="0" err="1"/>
              <a:t>recommendations</a:t>
            </a:r>
            <a:endParaRPr lang="en-US" sz="2000" b="1" dirty="0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302" y="4253768"/>
            <a:ext cx="1142224" cy="31929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587" y="4100742"/>
            <a:ext cx="904144" cy="638369"/>
          </a:xfrm>
          <a:prstGeom prst="rect">
            <a:avLst/>
          </a:prstGeom>
        </p:spPr>
      </p:pic>
      <p:sp>
        <p:nvSpPr>
          <p:cNvPr id="39" name="Rounded Rectangle 38"/>
          <p:cNvSpPr/>
          <p:nvPr/>
        </p:nvSpPr>
        <p:spPr>
          <a:xfrm>
            <a:off x="5724128" y="2524611"/>
            <a:ext cx="2944664" cy="697720"/>
          </a:xfrm>
          <a:prstGeom prst="roundRect">
            <a:avLst/>
          </a:prstGeom>
          <a:solidFill>
            <a:schemeClr val="tx2"/>
          </a:solidFill>
          <a:ln>
            <a:solidFill>
              <a:srgbClr val="BB16A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000" b="1" dirty="0" err="1"/>
              <a:t>Risk</a:t>
            </a:r>
            <a:r>
              <a:rPr lang="fi-FI" sz="2000" b="1" dirty="0"/>
              <a:t> management </a:t>
            </a:r>
            <a:r>
              <a:rPr lang="fi-FI" sz="2000" b="1" dirty="0" err="1"/>
              <a:t>model</a:t>
            </a:r>
            <a:r>
              <a:rPr lang="fi-FI" sz="2000" b="1" dirty="0"/>
              <a:t> and </a:t>
            </a:r>
            <a:r>
              <a:rPr lang="fi-FI" sz="2000" b="1" dirty="0" err="1"/>
              <a:t>answers</a:t>
            </a:r>
            <a:endParaRPr lang="en-US" sz="2000" b="1" dirty="0"/>
          </a:p>
        </p:txBody>
      </p:sp>
      <p:cxnSp>
        <p:nvCxnSpPr>
          <p:cNvPr id="43" name="Elbow Connector 42"/>
          <p:cNvCxnSpPr>
            <a:stCxn id="27" idx="1"/>
            <a:endCxn id="39" idx="1"/>
          </p:cNvCxnSpPr>
          <p:nvPr/>
        </p:nvCxnSpPr>
        <p:spPr>
          <a:xfrm rot="10800000" flipV="1">
            <a:off x="5724128" y="1653297"/>
            <a:ext cx="12700" cy="1220173"/>
          </a:xfrm>
          <a:prstGeom prst="bentConnector3">
            <a:avLst>
              <a:gd name="adj1" fmla="val 1800000"/>
            </a:avLst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>
            <a:stCxn id="33" idx="1"/>
            <a:endCxn id="39" idx="1"/>
          </p:cNvCxnSpPr>
          <p:nvPr/>
        </p:nvCxnSpPr>
        <p:spPr>
          <a:xfrm rot="10800000">
            <a:off x="5724128" y="2873472"/>
            <a:ext cx="12700" cy="1220173"/>
          </a:xfrm>
          <a:prstGeom prst="bentConnector3">
            <a:avLst>
              <a:gd name="adj1" fmla="val 1800000"/>
            </a:avLst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>
            <a:stCxn id="22" idx="3"/>
          </p:cNvCxnSpPr>
          <p:nvPr/>
        </p:nvCxnSpPr>
        <p:spPr>
          <a:xfrm flipV="1">
            <a:off x="5240368" y="2873470"/>
            <a:ext cx="843800" cy="1"/>
          </a:xfrm>
          <a:prstGeom prst="bentConnector3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 43"/>
          <p:cNvGrpSpPr>
            <a:grpSpLocks noChangeAspect="1"/>
          </p:cNvGrpSpPr>
          <p:nvPr/>
        </p:nvGrpSpPr>
        <p:grpSpPr bwMode="auto">
          <a:xfrm>
            <a:off x="6108706" y="4914413"/>
            <a:ext cx="2480164" cy="463367"/>
            <a:chOff x="22480216" y="39630385"/>
            <a:chExt cx="6008840" cy="1147734"/>
          </a:xfrm>
        </p:grpSpPr>
        <p:pic>
          <p:nvPicPr>
            <p:cNvPr id="30" name="Picture 4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117" y="39630385"/>
              <a:ext cx="4104939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4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80216" y="39630385"/>
              <a:ext cx="1733765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57096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35164" y="193204"/>
            <a:ext cx="8212380" cy="1440260"/>
          </a:xfrm>
        </p:spPr>
        <p:txBody>
          <a:bodyPr/>
          <a:lstStyle/>
          <a:p>
            <a:pPr algn="ctr"/>
            <a:r>
              <a:rPr lang="fi-FI" dirty="0" err="1"/>
              <a:t>Operational</a:t>
            </a:r>
            <a:r>
              <a:rPr lang="fi-FI" dirty="0"/>
              <a:t> </a:t>
            </a:r>
            <a:r>
              <a:rPr lang="fi-FI" dirty="0" err="1"/>
              <a:t>risk</a:t>
            </a:r>
            <a:r>
              <a:rPr lang="fi-FI" dirty="0"/>
              <a:t> management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6098265" y="960712"/>
            <a:ext cx="2552660" cy="3860278"/>
          </a:xfrm>
          <a:prstGeom prst="roundRect">
            <a:avLst/>
          </a:prstGeom>
          <a:solidFill>
            <a:schemeClr val="tx2"/>
          </a:solidFill>
          <a:ln>
            <a:solidFill>
              <a:srgbClr val="BB16A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000" b="1" dirty="0" err="1"/>
              <a:t>Improved</a:t>
            </a:r>
            <a:r>
              <a:rPr lang="fi-FI" sz="2000" b="1" dirty="0"/>
              <a:t> </a:t>
            </a:r>
            <a:r>
              <a:rPr lang="fi-FI" sz="2000" b="1" dirty="0" err="1"/>
              <a:t>situational</a:t>
            </a:r>
            <a:r>
              <a:rPr lang="fi-FI" sz="2000" b="1" dirty="0"/>
              <a:t> </a:t>
            </a:r>
            <a:r>
              <a:rPr lang="fi-FI" sz="2000" b="1" dirty="0" err="1"/>
              <a:t>awareness</a:t>
            </a:r>
            <a:endParaRPr lang="fi-FI" sz="2000" b="1" dirty="0"/>
          </a:p>
          <a:p>
            <a:pPr algn="ctr"/>
            <a:r>
              <a:rPr lang="fi-FI" sz="2000" b="1" dirty="0" err="1"/>
              <a:t>tools</a:t>
            </a:r>
            <a:r>
              <a:rPr lang="fi-FI" sz="2000" b="1" dirty="0"/>
              <a:t> </a:t>
            </a:r>
            <a:r>
              <a:rPr lang="fi-FI" sz="2000" b="1" dirty="0" err="1"/>
              <a:t>during</a:t>
            </a:r>
            <a:br>
              <a:rPr lang="fi-FI" sz="2000" b="1" dirty="0"/>
            </a:br>
            <a:r>
              <a:rPr lang="fi-FI" sz="2000" b="1" dirty="0" err="1"/>
              <a:t>oil</a:t>
            </a:r>
            <a:r>
              <a:rPr lang="fi-FI" sz="2000" b="1" dirty="0"/>
              <a:t> </a:t>
            </a:r>
            <a:r>
              <a:rPr lang="fi-FI" sz="2000" b="1" dirty="0" err="1"/>
              <a:t>spill</a:t>
            </a:r>
            <a:r>
              <a:rPr lang="fi-FI" sz="2000" b="1" dirty="0"/>
              <a:t> </a:t>
            </a:r>
            <a:r>
              <a:rPr lang="fi-FI" sz="2000" b="1" dirty="0" err="1"/>
              <a:t>operations</a:t>
            </a:r>
            <a:r>
              <a:rPr lang="fi-FI" sz="2000" b="1" dirty="0"/>
              <a:t> in ice </a:t>
            </a:r>
            <a:r>
              <a:rPr lang="fi-FI" sz="2000" b="1" dirty="0" err="1"/>
              <a:t>conditions</a:t>
            </a:r>
            <a:endParaRPr lang="en-US" sz="2000" b="1" dirty="0"/>
          </a:p>
        </p:txBody>
      </p:sp>
      <p:sp>
        <p:nvSpPr>
          <p:cNvPr id="8" name="Rounded Rectangle 7"/>
          <p:cNvSpPr/>
          <p:nvPr/>
        </p:nvSpPr>
        <p:spPr>
          <a:xfrm>
            <a:off x="435164" y="945225"/>
            <a:ext cx="2552660" cy="3855759"/>
          </a:xfrm>
          <a:prstGeom prst="roundRect">
            <a:avLst>
              <a:gd name="adj" fmla="val 13092"/>
            </a:avLst>
          </a:prstGeom>
          <a:solidFill>
            <a:schemeClr val="tx2"/>
          </a:solidFill>
          <a:ln>
            <a:solidFill>
              <a:srgbClr val="BB16A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i-FI" sz="2000" b="1" dirty="0" err="1"/>
              <a:t>Existing</a:t>
            </a:r>
            <a:r>
              <a:rPr lang="fi-FI" sz="2000" b="1" dirty="0"/>
              <a:t> </a:t>
            </a:r>
            <a:r>
              <a:rPr lang="fi-FI" sz="2000" b="1" dirty="0" err="1"/>
              <a:t>tools</a:t>
            </a:r>
            <a:endParaRPr lang="en-US" sz="2000" b="1" dirty="0"/>
          </a:p>
        </p:txBody>
      </p:sp>
      <p:pic>
        <p:nvPicPr>
          <p:cNvPr id="9" name="Content Placeholder 11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620542" y="1799274"/>
            <a:ext cx="2136014" cy="105822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12530" y="2837755"/>
            <a:ext cx="235203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i-FI" b="1" dirty="0" err="1">
                <a:solidFill>
                  <a:schemeClr val="bg1"/>
                </a:solidFill>
              </a:rPr>
              <a:t>SmartResponse</a:t>
            </a:r>
            <a:r>
              <a:rPr lang="fi-FI" b="1" dirty="0">
                <a:solidFill>
                  <a:schemeClr val="bg1"/>
                </a:solidFill>
              </a:rPr>
              <a:t> Web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824315" y="3296216"/>
            <a:ext cx="1728467" cy="1361484"/>
            <a:chOff x="6732239" y="1489348"/>
            <a:chExt cx="1728467" cy="136148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76256" y="1489348"/>
              <a:ext cx="1440435" cy="1058226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6732239" y="2543055"/>
              <a:ext cx="172846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i-FI" b="1" dirty="0" err="1">
                  <a:solidFill>
                    <a:schemeClr val="bg1"/>
                  </a:solidFill>
                </a:rPr>
                <a:t>SeaTrack</a:t>
              </a:r>
              <a:r>
                <a:rPr lang="fi-FI" b="1" dirty="0">
                  <a:solidFill>
                    <a:schemeClr val="bg1"/>
                  </a:solidFill>
                </a:rPr>
                <a:t> Web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416152" y="945226"/>
            <a:ext cx="2252544" cy="3856490"/>
            <a:chOff x="3707904" y="945226"/>
            <a:chExt cx="2252544" cy="3856490"/>
          </a:xfrm>
        </p:grpSpPr>
        <p:sp>
          <p:nvSpPr>
            <p:cNvPr id="25" name="Rounded Rectangle 24"/>
            <p:cNvSpPr/>
            <p:nvPr/>
          </p:nvSpPr>
          <p:spPr>
            <a:xfrm>
              <a:off x="3707904" y="945226"/>
              <a:ext cx="2252544" cy="3856490"/>
            </a:xfrm>
            <a:prstGeom prst="roundRect">
              <a:avLst>
                <a:gd name="adj" fmla="val 10465"/>
              </a:avLst>
            </a:prstGeom>
            <a:solidFill>
              <a:schemeClr val="tx2"/>
            </a:solidFill>
            <a:ln>
              <a:solidFill>
                <a:srgbClr val="BB16A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fi-FI" sz="2000" b="1" dirty="0" err="1"/>
                <a:t>Scientific</a:t>
              </a:r>
              <a:r>
                <a:rPr lang="fi-FI" sz="2000" b="1" dirty="0"/>
                <a:t> </a:t>
              </a:r>
              <a:r>
                <a:rPr lang="fi-FI" sz="2000" b="1" dirty="0" err="1"/>
                <a:t>research</a:t>
              </a:r>
              <a:endParaRPr lang="en-US" sz="2000" b="1" dirty="0"/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3790060" y="1806346"/>
              <a:ext cx="2088232" cy="620195"/>
            </a:xfrm>
            <a:prstGeom prst="roundRect">
              <a:avLst/>
            </a:prstGeom>
            <a:solidFill>
              <a:srgbClr val="FFFFFF">
                <a:alpha val="94902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i-FI" dirty="0" err="1">
                  <a:solidFill>
                    <a:schemeClr val="tx1"/>
                  </a:solidFill>
                </a:rPr>
                <a:t>Oil</a:t>
              </a:r>
              <a:r>
                <a:rPr lang="fi-FI" dirty="0">
                  <a:solidFill>
                    <a:schemeClr val="tx1"/>
                  </a:solidFill>
                </a:rPr>
                <a:t> dispersion</a:t>
              </a:r>
              <a:br>
                <a:rPr lang="fi-FI" dirty="0">
                  <a:solidFill>
                    <a:schemeClr val="tx1"/>
                  </a:solidFill>
                </a:rPr>
              </a:br>
              <a:r>
                <a:rPr lang="fi-FI" dirty="0">
                  <a:solidFill>
                    <a:schemeClr val="tx1"/>
                  </a:solidFill>
                </a:rPr>
                <a:t>in ice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3790060" y="2573178"/>
              <a:ext cx="2088232" cy="620195"/>
            </a:xfrm>
            <a:prstGeom prst="roundRect">
              <a:avLst/>
            </a:prstGeom>
            <a:solidFill>
              <a:srgbClr val="FFFFFF">
                <a:alpha val="94902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i-FI" dirty="0" err="1">
                  <a:solidFill>
                    <a:schemeClr val="tx1"/>
                  </a:solidFill>
                </a:rPr>
                <a:t>Sea</a:t>
              </a:r>
              <a:r>
                <a:rPr lang="fi-FI" dirty="0">
                  <a:solidFill>
                    <a:schemeClr val="tx1"/>
                  </a:solidFill>
                </a:rPr>
                <a:t> ice </a:t>
              </a:r>
              <a:r>
                <a:rPr lang="fi-FI" dirty="0" err="1">
                  <a:solidFill>
                    <a:schemeClr val="tx1"/>
                  </a:solidFill>
                </a:rPr>
                <a:t>dynamics</a:t>
              </a:r>
              <a:r>
                <a:rPr lang="fi-FI" dirty="0">
                  <a:solidFill>
                    <a:schemeClr val="tx1"/>
                  </a:solidFill>
                </a:rPr>
                <a:t> </a:t>
              </a:r>
              <a:r>
                <a:rPr lang="fi-FI" dirty="0" err="1">
                  <a:solidFill>
                    <a:schemeClr val="tx1"/>
                  </a:solidFill>
                </a:rPr>
                <a:t>models</a:t>
              </a:r>
              <a:r>
                <a:rPr lang="fi-FI" dirty="0">
                  <a:solidFill>
                    <a:schemeClr val="tx1"/>
                  </a:solidFill>
                </a:rPr>
                <a:t> and </a:t>
              </a:r>
              <a:r>
                <a:rPr lang="fi-FI" dirty="0" err="1">
                  <a:solidFill>
                    <a:schemeClr val="tx1"/>
                  </a:solidFill>
                </a:rPr>
                <a:t>tests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3790060" y="3295618"/>
              <a:ext cx="2088232" cy="620195"/>
            </a:xfrm>
            <a:prstGeom prst="roundRect">
              <a:avLst/>
            </a:prstGeom>
            <a:solidFill>
              <a:srgbClr val="FFFFFF">
                <a:alpha val="94902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i-FI" dirty="0" err="1">
                  <a:solidFill>
                    <a:schemeClr val="tx1"/>
                  </a:solidFill>
                </a:rPr>
                <a:t>Oil</a:t>
              </a:r>
              <a:r>
                <a:rPr lang="fi-FI" dirty="0">
                  <a:solidFill>
                    <a:schemeClr val="tx1"/>
                  </a:solidFill>
                </a:rPr>
                <a:t> </a:t>
              </a:r>
              <a:r>
                <a:rPr lang="fi-FI" dirty="0" err="1">
                  <a:solidFill>
                    <a:schemeClr val="tx1"/>
                  </a:solidFill>
                </a:rPr>
                <a:t>ouflow</a:t>
              </a:r>
              <a:r>
                <a:rPr lang="fi-FI" dirty="0">
                  <a:solidFill>
                    <a:schemeClr val="tx1"/>
                  </a:solidFill>
                </a:rPr>
                <a:t> </a:t>
              </a:r>
              <a:r>
                <a:rPr lang="fi-FI" dirty="0" err="1">
                  <a:solidFill>
                    <a:schemeClr val="tx1"/>
                  </a:solidFill>
                </a:rPr>
                <a:t>models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3790060" y="4018058"/>
              <a:ext cx="2088232" cy="620195"/>
            </a:xfrm>
            <a:prstGeom prst="roundRect">
              <a:avLst/>
            </a:prstGeom>
            <a:solidFill>
              <a:srgbClr val="FFFFFF">
                <a:alpha val="94902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i-FI" dirty="0">
                  <a:solidFill>
                    <a:srgbClr val="C00000"/>
                  </a:solidFill>
                </a:rPr>
                <a:t>Socio-technical system KPIs</a:t>
              </a:r>
              <a:endParaRPr lang="en-US" dirty="0">
                <a:solidFill>
                  <a:srgbClr val="C00000"/>
                </a:solidFill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917291" y="2513943"/>
            <a:ext cx="57767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i-FI" sz="4800" b="1" dirty="0">
                <a:solidFill>
                  <a:schemeClr val="tx2"/>
                </a:solidFill>
              </a:rPr>
              <a:t>+</a:t>
            </a:r>
            <a:endParaRPr lang="en-US" sz="2800" b="1" dirty="0">
              <a:solidFill>
                <a:schemeClr val="tx2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96334" y="2513943"/>
            <a:ext cx="57767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i-FI" sz="4800" b="1" dirty="0">
                <a:solidFill>
                  <a:schemeClr val="tx2"/>
                </a:solidFill>
              </a:rPr>
              <a:t>=</a:t>
            </a:r>
            <a:endParaRPr lang="en-US" sz="2800" b="1" dirty="0">
              <a:solidFill>
                <a:schemeClr val="tx2"/>
              </a:solidFill>
            </a:endParaRPr>
          </a:p>
        </p:txBody>
      </p:sp>
      <p:grpSp>
        <p:nvGrpSpPr>
          <p:cNvPr id="18" name="Group 43"/>
          <p:cNvGrpSpPr>
            <a:grpSpLocks noChangeAspect="1"/>
          </p:cNvGrpSpPr>
          <p:nvPr/>
        </p:nvGrpSpPr>
        <p:grpSpPr bwMode="auto">
          <a:xfrm>
            <a:off x="6108706" y="4914413"/>
            <a:ext cx="2480164" cy="463367"/>
            <a:chOff x="22480216" y="39630385"/>
            <a:chExt cx="6008840" cy="1147734"/>
          </a:xfrm>
        </p:grpSpPr>
        <p:pic>
          <p:nvPicPr>
            <p:cNvPr id="19" name="Picture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117" y="39630385"/>
              <a:ext cx="4104939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80216" y="39630385"/>
              <a:ext cx="1733765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57861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i-FI" dirty="0"/>
              <a:t>The STORMWINDS main objectives</a:t>
            </a:r>
            <a:endParaRPr lang="en-US" dirty="0"/>
          </a:p>
        </p:txBody>
      </p:sp>
      <p:grpSp>
        <p:nvGrpSpPr>
          <p:cNvPr id="9" name="Group 43"/>
          <p:cNvGrpSpPr>
            <a:grpSpLocks noChangeAspect="1"/>
          </p:cNvGrpSpPr>
          <p:nvPr/>
        </p:nvGrpSpPr>
        <p:grpSpPr bwMode="auto">
          <a:xfrm>
            <a:off x="6108706" y="4914413"/>
            <a:ext cx="2480164" cy="463367"/>
            <a:chOff x="22480216" y="39630385"/>
            <a:chExt cx="6008840" cy="1147734"/>
          </a:xfrm>
        </p:grpSpPr>
        <p:pic>
          <p:nvPicPr>
            <p:cNvPr id="11" name="Picture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117" y="39630385"/>
              <a:ext cx="4104939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80216" y="39630385"/>
              <a:ext cx="1733765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539552" y="1057300"/>
            <a:ext cx="8049318" cy="36248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AutoNum type="arabicParenR"/>
            </a:pPr>
            <a:r>
              <a:rPr lang="en-US" sz="2400" dirty="0"/>
              <a:t>Contribute to safe maritime traffic without accidental pollution </a:t>
            </a:r>
          </a:p>
          <a:p>
            <a:pPr marL="457200" indent="-457200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AutoNum type="arabicParenR"/>
            </a:pPr>
            <a:r>
              <a:rPr lang="en-US" sz="2400" dirty="0"/>
              <a:t>Enhance environmental emergency and response capabilities</a:t>
            </a:r>
          </a:p>
          <a:p>
            <a:pPr marL="457200" indent="-457200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AutoNum type="arabicParenR"/>
            </a:pPr>
            <a:r>
              <a:rPr lang="en-US" sz="2400" dirty="0"/>
              <a:t>Advance the state-of-art in e-Navigation technologies</a:t>
            </a:r>
            <a:endParaRPr lang="fi-FI" sz="2400" b="1" dirty="0"/>
          </a:p>
        </p:txBody>
      </p:sp>
    </p:spTree>
    <p:extLst>
      <p:ext uri="{BB962C8B-B14F-4D97-AF65-F5344CB8AC3E}">
        <p14:creationId xmlns:p14="http://schemas.microsoft.com/office/powerpoint/2010/main" val="694138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i-FI" dirty="0"/>
              <a:t>The STORMWINDS objective</a:t>
            </a:r>
            <a:endParaRPr lang="en-US" dirty="0"/>
          </a:p>
        </p:txBody>
      </p:sp>
      <p:grpSp>
        <p:nvGrpSpPr>
          <p:cNvPr id="9" name="Group 43"/>
          <p:cNvGrpSpPr>
            <a:grpSpLocks noChangeAspect="1"/>
          </p:cNvGrpSpPr>
          <p:nvPr/>
        </p:nvGrpSpPr>
        <p:grpSpPr bwMode="auto">
          <a:xfrm>
            <a:off x="6108706" y="4914413"/>
            <a:ext cx="2480164" cy="463367"/>
            <a:chOff x="22480216" y="39630385"/>
            <a:chExt cx="6008840" cy="1147734"/>
          </a:xfrm>
        </p:grpSpPr>
        <p:pic>
          <p:nvPicPr>
            <p:cNvPr id="11" name="Picture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117" y="39630385"/>
              <a:ext cx="4104939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80216" y="39630385"/>
              <a:ext cx="1733765" cy="114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251520" y="1057300"/>
            <a:ext cx="8640960" cy="363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The detailed objectives related to the first main objective (</a:t>
            </a:r>
            <a:r>
              <a:rPr lang="en-US" sz="2400" i="1" dirty="0"/>
              <a:t>contribute to safe maritime traffic without accidental pollution</a:t>
            </a:r>
            <a:r>
              <a:rPr lang="en-US" sz="2400" dirty="0"/>
              <a:t>) are :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1) Provide recommendations to enhance cross-border, cross-sector vessel traffic control and emergency response using a novel framework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2) Propose a safety management model for Vessel Traffic Services (VTS) operations and training (focused in wintertime navigation).</a:t>
            </a:r>
            <a:endParaRPr lang="fi-FI" sz="2400" b="1" dirty="0"/>
          </a:p>
        </p:txBody>
      </p:sp>
    </p:spTree>
    <p:extLst>
      <p:ext uri="{BB962C8B-B14F-4D97-AF65-F5344CB8AC3E}">
        <p14:creationId xmlns:p14="http://schemas.microsoft.com/office/powerpoint/2010/main" val="1737833106"/>
      </p:ext>
    </p:extLst>
  </p:cSld>
  <p:clrMapOvr>
    <a:masterClrMapping/>
  </p:clrMapOvr>
</p:sld>
</file>

<file path=ppt/theme/theme1.xml><?xml version="1.0" encoding="utf-8"?>
<a:theme xmlns:a="http://schemas.openxmlformats.org/drawingml/2006/main" name="Aalto University">
  <a:themeElements>
    <a:clrScheme name="Aalto-insinoori">
      <a:dk1>
        <a:sysClr val="windowText" lastClr="000000"/>
      </a:dk1>
      <a:lt1>
        <a:sysClr val="window" lastClr="FFFFFF"/>
      </a:lt1>
      <a:dk2>
        <a:srgbClr val="BB16A3"/>
      </a:dk2>
      <a:lt2>
        <a:srgbClr val="8C857B"/>
      </a:lt2>
      <a:accent1>
        <a:srgbClr val="BB16A3"/>
      </a:accent1>
      <a:accent2>
        <a:srgbClr val="FFCD00"/>
      </a:accent2>
      <a:accent3>
        <a:srgbClr val="EF3340"/>
      </a:accent3>
      <a:accent4>
        <a:srgbClr val="005EB8"/>
      </a:accent4>
      <a:accent5>
        <a:srgbClr val="8C857B"/>
      </a:accent5>
      <a:accent6>
        <a:srgbClr val="00965E"/>
      </a:accent6>
      <a:hlink>
        <a:srgbClr val="000000"/>
      </a:hlink>
      <a:folHlink>
        <a:srgbClr val="928B81"/>
      </a:folHlink>
    </a:clrScheme>
    <a:fontScheme name="Aalto-yliopist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b="1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25780</TotalTime>
  <Words>1071</Words>
  <Application>Microsoft Office PowerPoint</Application>
  <PresentationFormat>On-screen Show (16:10)</PresentationFormat>
  <Paragraphs>309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1" baseType="lpstr">
      <vt:lpstr>ＭＳ Ｐゴシック</vt:lpstr>
      <vt:lpstr>ＭＳ Ｐゴシック</vt:lpstr>
      <vt:lpstr>Arial</vt:lpstr>
      <vt:lpstr>Calibri</vt:lpstr>
      <vt:lpstr>Courier New</vt:lpstr>
      <vt:lpstr>Georgia</vt:lpstr>
      <vt:lpstr>Lucida Grande</vt:lpstr>
      <vt:lpstr>Tahoma</vt:lpstr>
      <vt:lpstr>Times New Roman</vt:lpstr>
      <vt:lpstr>Wingdings</vt:lpstr>
      <vt:lpstr>ヒラギノ角ゴ Pro W3</vt:lpstr>
      <vt:lpstr>Aalto University</vt:lpstr>
      <vt:lpstr>Strategic and operational risk management for wintertime maritime transportation system “STORMWINDS”  Osiris Valdez Banda, Floris Goerlandt and Pentti Kujala  Aalto University, Research Group on Maritime Risk and Safety, Finland</vt:lpstr>
      <vt:lpstr>How does STORMWINDS contributes to preparing for the risks of maritime transportation in the Baltic Sea, and why does it matter?</vt:lpstr>
      <vt:lpstr>Wintertime maritime transportation context</vt:lpstr>
      <vt:lpstr>Wintertime maritime transportation risks</vt:lpstr>
      <vt:lpstr>The STORMWINDS contribution</vt:lpstr>
      <vt:lpstr>Strategic risk management</vt:lpstr>
      <vt:lpstr>Operational risk management</vt:lpstr>
      <vt:lpstr>The STORMWINDS main objectives</vt:lpstr>
      <vt:lpstr>The STORMWINDS objective</vt:lpstr>
      <vt:lpstr>The STORMWINDS objective</vt:lpstr>
      <vt:lpstr>The STORMWINDS objective</vt:lpstr>
      <vt:lpstr>The link to previous research</vt:lpstr>
      <vt:lpstr>The link to previous research</vt:lpstr>
      <vt:lpstr>Link to previous research</vt:lpstr>
      <vt:lpstr>Needs detected in previous research</vt:lpstr>
      <vt:lpstr>Needs detected in previous research</vt:lpstr>
      <vt:lpstr>Expected outcomes in STORMWINDS</vt:lpstr>
      <vt:lpstr>Expected outcomes in STORMWINDS</vt:lpstr>
      <vt:lpstr>Strategic and operational risk management for wintertime maritime transportation system “STORMWINDS”       Aalto University, Research Group on Maritime Risk and Safety, Finland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Aalto Living+</dc:title>
  <dc:creator>TBWA\HELSINKI</dc:creator>
  <cp:lastModifiedBy>Osiris Valdez Banda</cp:lastModifiedBy>
  <cp:revision>466</cp:revision>
  <cp:lastPrinted>2015-08-05T13:31:20Z</cp:lastPrinted>
  <dcterms:created xsi:type="dcterms:W3CDTF">2012-05-14T17:33:12Z</dcterms:created>
  <dcterms:modified xsi:type="dcterms:W3CDTF">2016-05-16T15:08:14Z</dcterms:modified>
</cp:coreProperties>
</file>